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1539" r:id="rId2"/>
    <p:sldId id="1540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redo Bateman" initials="AB" lastIdx="1" clrIdx="0"/>
  <p:cmAuthor id="2" name="Sara Viviana Torres Vergara" initials="SVTV" lastIdx="10" clrIdx="1">
    <p:extLst>
      <p:ext uri="{19B8F6BF-5375-455C-9EA6-DF929625EA0E}">
        <p15:presenceInfo xmlns:p15="http://schemas.microsoft.com/office/powerpoint/2012/main" userId="S::svtorres@minvivienda.gov.co::ee707d30-ff75-4842-a8c7-27655b7d7095" providerId="AD"/>
      </p:ext>
    </p:extLst>
  </p:cmAuthor>
  <p:cmAuthor id="3" name="Juan Sebastian" initials="JS" lastIdx="3" clrIdx="2">
    <p:extLst>
      <p:ext uri="{19B8F6BF-5375-455C-9EA6-DF929625EA0E}">
        <p15:presenceInfo xmlns:p15="http://schemas.microsoft.com/office/powerpoint/2012/main" userId="Juan Sebast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1C"/>
    <a:srgbClr val="B4040E"/>
    <a:srgbClr val="FFD966"/>
    <a:srgbClr val="2E75B6"/>
    <a:srgbClr val="FFE699"/>
    <a:srgbClr val="BFBFBF"/>
    <a:srgbClr val="7F7F7F"/>
    <a:srgbClr val="C5E0B4"/>
    <a:srgbClr val="A6A6A6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13A250-5063-E76E-86DE-41306D431FA3}" v="96" dt="2022-09-22T19:54:21.294"/>
    <p1510:client id="{7DA63B5E-5891-D6D4-3163-2618810943B9}" v="31" dt="2022-09-23T16:12:34.577"/>
    <p1510:client id="{80E84872-EB11-7599-F394-3DEE492B151F}" v="634" dt="2022-09-22T18:44:12.854"/>
    <p1510:client id="{89C699F9-BB07-7A00-EA41-2D8BB47A9C23}" v="151" dt="2022-09-22T19:34:25.192"/>
    <p1510:client id="{978C7555-3CFD-969A-62AA-3EDFD2433686}" v="89" dt="2022-09-22T19:38:19.973"/>
    <p1510:client id="{9E021A80-0578-1281-A4AC-7508E069DC18}" v="367" dt="2022-09-22T17:08:34.990"/>
    <p1510:client id="{B39988A7-A180-8DF1-21BF-463F2CBBF891}" v="44" dt="2022-09-21T14:11:19.4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iago Ignacio Ospina Rico" userId="S::santiago.ospina@gobiernobogota.gov.co::304eb04d-9352-4484-a47d-a093fa0c0dc0" providerId="AD" clId="Web-{89C699F9-BB07-7A00-EA41-2D8BB47A9C23}"/>
    <pc:docChg chg="modSld">
      <pc:chgData name="Santiago Ignacio Ospina Rico" userId="S::santiago.ospina@gobiernobogota.gov.co::304eb04d-9352-4484-a47d-a093fa0c0dc0" providerId="AD" clId="Web-{89C699F9-BB07-7A00-EA41-2D8BB47A9C23}" dt="2022-09-22T19:32:02.374" v="77"/>
      <pc:docMkLst>
        <pc:docMk/>
      </pc:docMkLst>
      <pc:sldChg chg="modSp">
        <pc:chgData name="Santiago Ignacio Ospina Rico" userId="S::santiago.ospina@gobiernobogota.gov.co::304eb04d-9352-4484-a47d-a093fa0c0dc0" providerId="AD" clId="Web-{89C699F9-BB07-7A00-EA41-2D8BB47A9C23}" dt="2022-09-22T19:32:02.374" v="77"/>
        <pc:sldMkLst>
          <pc:docMk/>
          <pc:sldMk cId="1277988744" sldId="1539"/>
        </pc:sldMkLst>
        <pc:graphicFrameChg chg="mod modGraphic">
          <ac:chgData name="Santiago Ignacio Ospina Rico" userId="S::santiago.ospina@gobiernobogota.gov.co::304eb04d-9352-4484-a47d-a093fa0c0dc0" providerId="AD" clId="Web-{89C699F9-BB07-7A00-EA41-2D8BB47A9C23}" dt="2022-09-22T19:32:02.374" v="77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Gerson Eduardo Pachon Huertas" userId="S::gerson.pachon@gobiernobogota.gov.co::274da411-a5f4-4bd2-80dd-1892d379f077" providerId="AD" clId="Web-{80E84872-EB11-7599-F394-3DEE492B151F}"/>
    <pc:docChg chg="modSld">
      <pc:chgData name="Gerson Eduardo Pachon Huertas" userId="S::gerson.pachon@gobiernobogota.gov.co::274da411-a5f4-4bd2-80dd-1892d379f077" providerId="AD" clId="Web-{80E84872-EB11-7599-F394-3DEE492B151F}" dt="2022-09-22T18:44:06.526" v="562"/>
      <pc:docMkLst>
        <pc:docMk/>
      </pc:docMkLst>
      <pc:sldChg chg="modSp">
        <pc:chgData name="Gerson Eduardo Pachon Huertas" userId="S::gerson.pachon@gobiernobogota.gov.co::274da411-a5f4-4bd2-80dd-1892d379f077" providerId="AD" clId="Web-{80E84872-EB11-7599-F394-3DEE492B151F}" dt="2022-09-22T18:36:31.058" v="0"/>
        <pc:sldMkLst>
          <pc:docMk/>
          <pc:sldMk cId="1277988744" sldId="1539"/>
        </pc:sldMkLst>
        <pc:graphicFrameChg chg="modGraphic">
          <ac:chgData name="Gerson Eduardo Pachon Huertas" userId="S::gerson.pachon@gobiernobogota.gov.co::274da411-a5f4-4bd2-80dd-1892d379f077" providerId="AD" clId="Web-{80E84872-EB11-7599-F394-3DEE492B151F}" dt="2022-09-22T18:36:31.058" v="0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  <pc:sldChg chg="modSp">
        <pc:chgData name="Gerson Eduardo Pachon Huertas" userId="S::gerson.pachon@gobiernobogota.gov.co::274da411-a5f4-4bd2-80dd-1892d379f077" providerId="AD" clId="Web-{80E84872-EB11-7599-F394-3DEE492B151F}" dt="2022-09-22T18:44:06.526" v="562"/>
        <pc:sldMkLst>
          <pc:docMk/>
          <pc:sldMk cId="2730485544" sldId="1540"/>
        </pc:sldMkLst>
        <pc:graphicFrameChg chg="mod modGraphic">
          <ac:chgData name="Gerson Eduardo Pachon Huertas" userId="S::gerson.pachon@gobiernobogota.gov.co::274da411-a5f4-4bd2-80dd-1892d379f077" providerId="AD" clId="Web-{80E84872-EB11-7599-F394-3DEE492B151F}" dt="2022-09-22T18:44:06.526" v="562"/>
          <ac:graphicFrameMkLst>
            <pc:docMk/>
            <pc:sldMk cId="2730485544" sldId="1540"/>
            <ac:graphicFrameMk id="5" creationId="{4D9F3CD3-BBF7-458E-87C5-DA48ECCB83EC}"/>
          </ac:graphicFrameMkLst>
        </pc:graphicFrameChg>
      </pc:sldChg>
    </pc:docChg>
  </pc:docChgLst>
  <pc:docChgLst>
    <pc:chgData name="Gerson Eduardo Pachon Huertas" userId="S::gerson.pachon@gobiernobogota.gov.co::274da411-a5f4-4bd2-80dd-1892d379f077" providerId="AD" clId="Web-{9E021A80-0578-1281-A4AC-7508E069DC18}"/>
    <pc:docChg chg="addSld modSld">
      <pc:chgData name="Gerson Eduardo Pachon Huertas" userId="S::gerson.pachon@gobiernobogota.gov.co::274da411-a5f4-4bd2-80dd-1892d379f077" providerId="AD" clId="Web-{9E021A80-0578-1281-A4AC-7508E069DC18}" dt="2022-09-22T17:08:34.990" v="348"/>
      <pc:docMkLst>
        <pc:docMk/>
      </pc:docMkLst>
      <pc:sldChg chg="modSp add replId">
        <pc:chgData name="Gerson Eduardo Pachon Huertas" userId="S::gerson.pachon@gobiernobogota.gov.co::274da411-a5f4-4bd2-80dd-1892d379f077" providerId="AD" clId="Web-{9E021A80-0578-1281-A4AC-7508E069DC18}" dt="2022-09-22T17:08:34.990" v="348"/>
        <pc:sldMkLst>
          <pc:docMk/>
          <pc:sldMk cId="2730485544" sldId="1540"/>
        </pc:sldMkLst>
        <pc:graphicFrameChg chg="mod modGraphic">
          <ac:chgData name="Gerson Eduardo Pachon Huertas" userId="S::gerson.pachon@gobiernobogota.gov.co::274da411-a5f4-4bd2-80dd-1892d379f077" providerId="AD" clId="Web-{9E021A80-0578-1281-A4AC-7508E069DC18}" dt="2022-09-22T17:08:34.990" v="348"/>
          <ac:graphicFrameMkLst>
            <pc:docMk/>
            <pc:sldMk cId="2730485544" sldId="1540"/>
            <ac:graphicFrameMk id="5" creationId="{4D9F3CD3-BBF7-458E-87C5-DA48ECCB83EC}"/>
          </ac:graphicFrameMkLst>
        </pc:graphicFrameChg>
      </pc:sldChg>
    </pc:docChg>
  </pc:docChgLst>
  <pc:docChgLst>
    <pc:chgData name="Leonor Guatibonza Valderrama" userId="S::leonor.guatibonza@gobiernobogota.gov.co::9564fdff-dead-4be9-b7ea-53f7e3839dcd" providerId="AD" clId="Web-{7DA63B5E-5891-D6D4-3163-2618810943B9}"/>
    <pc:docChg chg="modSld">
      <pc:chgData name="Leonor Guatibonza Valderrama" userId="S::leonor.guatibonza@gobiernobogota.gov.co::9564fdff-dead-4be9-b7ea-53f7e3839dcd" providerId="AD" clId="Web-{7DA63B5E-5891-D6D4-3163-2618810943B9}" dt="2022-09-23T16:12:33.374" v="3"/>
      <pc:docMkLst>
        <pc:docMk/>
      </pc:docMkLst>
      <pc:sldChg chg="modSp">
        <pc:chgData name="Leonor Guatibonza Valderrama" userId="S::leonor.guatibonza@gobiernobogota.gov.co::9564fdff-dead-4be9-b7ea-53f7e3839dcd" providerId="AD" clId="Web-{7DA63B5E-5891-D6D4-3163-2618810943B9}" dt="2022-09-23T16:12:33.374" v="3"/>
        <pc:sldMkLst>
          <pc:docMk/>
          <pc:sldMk cId="1277988744" sldId="1539"/>
        </pc:sldMkLst>
        <pc:graphicFrameChg chg="mod modGraphic">
          <ac:chgData name="Leonor Guatibonza Valderrama" userId="S::leonor.guatibonza@gobiernobogota.gov.co::9564fdff-dead-4be9-b7ea-53f7e3839dcd" providerId="AD" clId="Web-{7DA63B5E-5891-D6D4-3163-2618810943B9}" dt="2022-09-23T16:12:33.374" v="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Arley Dario Bastidas Bilbao" userId="S::arley.bastidas@gobiernobogota.gov.co::a36a8675-1295-48a2-a7a7-077a54d14eec" providerId="AD" clId="Web-{B39988A7-A180-8DF1-21BF-463F2CBBF891}"/>
    <pc:docChg chg="modSld">
      <pc:chgData name="Arley Dario Bastidas Bilbao" userId="S::arley.bastidas@gobiernobogota.gov.co::a36a8675-1295-48a2-a7a7-077a54d14eec" providerId="AD" clId="Web-{B39988A7-A180-8DF1-21BF-463F2CBBF891}" dt="2022-09-21T14:11:16.460" v="39"/>
      <pc:docMkLst>
        <pc:docMk/>
      </pc:docMkLst>
      <pc:sldChg chg="modSp">
        <pc:chgData name="Arley Dario Bastidas Bilbao" userId="S::arley.bastidas@gobiernobogota.gov.co::a36a8675-1295-48a2-a7a7-077a54d14eec" providerId="AD" clId="Web-{B39988A7-A180-8DF1-21BF-463F2CBBF891}" dt="2022-09-21T14:11:16.460" v="39"/>
        <pc:sldMkLst>
          <pc:docMk/>
          <pc:sldMk cId="1277988744" sldId="1539"/>
        </pc:sldMkLst>
        <pc:graphicFrameChg chg="mod modGraphic">
          <ac:chgData name="Arley Dario Bastidas Bilbao" userId="S::arley.bastidas@gobiernobogota.gov.co::a36a8675-1295-48a2-a7a7-077a54d14eec" providerId="AD" clId="Web-{B39988A7-A180-8DF1-21BF-463F2CBBF891}" dt="2022-09-21T14:11:16.460" v="39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Gerson Eduardo Pachon Huertas" userId="S::gerson.pachon@gobiernobogota.gov.co::274da411-a5f4-4bd2-80dd-1892d379f077" providerId="AD" clId="Web-{6413A250-5063-E76E-86DE-41306D431FA3}"/>
    <pc:docChg chg="modSld">
      <pc:chgData name="Gerson Eduardo Pachon Huertas" userId="S::gerson.pachon@gobiernobogota.gov.co::274da411-a5f4-4bd2-80dd-1892d379f077" providerId="AD" clId="Web-{6413A250-5063-E76E-86DE-41306D431FA3}" dt="2022-09-22T19:54:18.232" v="65"/>
      <pc:docMkLst>
        <pc:docMk/>
      </pc:docMkLst>
      <pc:sldChg chg="modSp">
        <pc:chgData name="Gerson Eduardo Pachon Huertas" userId="S::gerson.pachon@gobiernobogota.gov.co::274da411-a5f4-4bd2-80dd-1892d379f077" providerId="AD" clId="Web-{6413A250-5063-E76E-86DE-41306D431FA3}" dt="2022-09-22T19:54:18.232" v="65"/>
        <pc:sldMkLst>
          <pc:docMk/>
          <pc:sldMk cId="2730485544" sldId="1540"/>
        </pc:sldMkLst>
        <pc:graphicFrameChg chg="mod modGraphic">
          <ac:chgData name="Gerson Eduardo Pachon Huertas" userId="S::gerson.pachon@gobiernobogota.gov.co::274da411-a5f4-4bd2-80dd-1892d379f077" providerId="AD" clId="Web-{6413A250-5063-E76E-86DE-41306D431FA3}" dt="2022-09-22T19:54:18.232" v="65"/>
          <ac:graphicFrameMkLst>
            <pc:docMk/>
            <pc:sldMk cId="2730485544" sldId="1540"/>
            <ac:graphicFrameMk id="5" creationId="{4D9F3CD3-BBF7-458E-87C5-DA48ECCB83EC}"/>
          </ac:graphicFrameMkLst>
        </pc:graphicFrameChg>
      </pc:sldChg>
    </pc:docChg>
  </pc:docChgLst>
  <pc:docChgLst>
    <pc:chgData name="Johan Sebastian Mesa Zamudio" userId="S::johan.mesa@gobiernobogota.gov.co::5c8605ef-e368-4648-b8d4-085879878828" providerId="AD" clId="Web-{978C7555-3CFD-969A-62AA-3EDFD2433686}"/>
    <pc:docChg chg="modSld">
      <pc:chgData name="Johan Sebastian Mesa Zamudio" userId="S::johan.mesa@gobiernobogota.gov.co::5c8605ef-e368-4648-b8d4-085879878828" providerId="AD" clId="Web-{978C7555-3CFD-969A-62AA-3EDFD2433686}" dt="2022-09-22T19:34:23.717" v="59"/>
      <pc:docMkLst>
        <pc:docMk/>
      </pc:docMkLst>
      <pc:sldChg chg="modSp">
        <pc:chgData name="Johan Sebastian Mesa Zamudio" userId="S::johan.mesa@gobiernobogota.gov.co::5c8605ef-e368-4648-b8d4-085879878828" providerId="AD" clId="Web-{978C7555-3CFD-969A-62AA-3EDFD2433686}" dt="2022-09-22T19:34:23.717" v="59"/>
        <pc:sldMkLst>
          <pc:docMk/>
          <pc:sldMk cId="1277988744" sldId="1539"/>
        </pc:sldMkLst>
        <pc:graphicFrameChg chg="mod modGraphic">
          <ac:chgData name="Johan Sebastian Mesa Zamudio" userId="S::johan.mesa@gobiernobogota.gov.co::5c8605ef-e368-4648-b8d4-085879878828" providerId="AD" clId="Web-{978C7555-3CFD-969A-62AA-3EDFD2433686}" dt="2022-09-22T19:34:23.717" v="59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032A4-A0A0-43E5-AF17-7357659F69D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45018-F6BD-4F11-9D93-105F709D2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367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A81A168-DCCD-4765-985A-C16C34558DC2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312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935E7B5-E12D-4F37-BE1A-B129F79CD87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991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E9CFB4F-4CC9-418A-96CC-3283B4A71C41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60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181621C-524B-4438-B1E0-6A540AEB8B69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808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730738C-47C4-41A7-89DF-2BC2367A231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375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CFBD57F-CB6C-447F-ABB4-85B96A16162C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238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AFAE0FF-7D9D-4583-96FF-0EFD48BBD6C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11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D39C2AC-E5B2-4EFA-B8A2-055F65F316F8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974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5DF9423-2737-4568-B64E-FBEEF9FC402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819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F6454E7-5C56-404E-A9F7-89FA55663983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66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35F4D8-BC5C-4A3B-95EE-EC372243831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05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94A8B-C8FF-43D7-A294-E66C7603800E}" type="datetimeFigureOut">
              <a:rPr lang="es-CO" smtClean="0"/>
              <a:t>23/09/2022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73D69EB-E09B-4357-A30F-DA1D1810B83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658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D9F3CD3-BBF7-458E-87C5-DA48ECCB8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219104"/>
              </p:ext>
            </p:extLst>
          </p:nvPr>
        </p:nvGraphicFramePr>
        <p:xfrm>
          <a:off x="434899" y="592025"/>
          <a:ext cx="11307335" cy="3437337"/>
        </p:xfrm>
        <a:graphic>
          <a:graphicData uri="http://schemas.openxmlformats.org/drawingml/2006/table">
            <a:tbl>
              <a:tblPr/>
              <a:tblGrid>
                <a:gridCol w="1492083">
                  <a:extLst>
                    <a:ext uri="{9D8B030D-6E8A-4147-A177-3AD203B41FA5}">
                      <a16:colId xmlns:a16="http://schemas.microsoft.com/office/drawing/2014/main" val="1232493370"/>
                    </a:ext>
                  </a:extLst>
                </a:gridCol>
                <a:gridCol w="4135931">
                  <a:extLst>
                    <a:ext uri="{9D8B030D-6E8A-4147-A177-3AD203B41FA5}">
                      <a16:colId xmlns:a16="http://schemas.microsoft.com/office/drawing/2014/main" val="907522156"/>
                    </a:ext>
                  </a:extLst>
                </a:gridCol>
                <a:gridCol w="1893107">
                  <a:extLst>
                    <a:ext uri="{9D8B030D-6E8A-4147-A177-3AD203B41FA5}">
                      <a16:colId xmlns:a16="http://schemas.microsoft.com/office/drawing/2014/main" val="3970802285"/>
                    </a:ext>
                  </a:extLst>
                </a:gridCol>
                <a:gridCol w="1893107">
                  <a:extLst>
                    <a:ext uri="{9D8B030D-6E8A-4147-A177-3AD203B41FA5}">
                      <a16:colId xmlns:a16="http://schemas.microsoft.com/office/drawing/2014/main" val="4204100649"/>
                    </a:ext>
                  </a:extLst>
                </a:gridCol>
                <a:gridCol w="1893107">
                  <a:extLst>
                    <a:ext uri="{9D8B030D-6E8A-4147-A177-3AD203B41FA5}">
                      <a16:colId xmlns:a16="http://schemas.microsoft.com/office/drawing/2014/main" val="2591411900"/>
                    </a:ext>
                  </a:extLst>
                </a:gridCol>
              </a:tblGrid>
              <a:tr h="227128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Hito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Actividad/evento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Lugar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Localidad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Fecha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41848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marL="88900" lvl="1" indent="0" algn="l" rtl="0" fontAlgn="ctr"/>
                      <a:r>
                        <a:rPr lang="es-CO" sz="1400" b="1" dirty="0">
                          <a:solidFill>
                            <a:srgbClr val="000000"/>
                          </a:solidFill>
                          <a:effectLst/>
                        </a:rPr>
                        <a:t>Causas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Lanzamiento “Causas Ciudadanas 2022"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 rtl="0" fontAlgn="ctr"/>
                      <a:endParaRPr lang="es-CO" sz="14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Plaza Cultural  La Santamaria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Santa Fe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11 junio de 2022</a:t>
                      </a:r>
                    </a:p>
                    <a:p>
                      <a:pPr lvl="0" algn="ctr" rtl="0" fontAlgn="ctr"/>
                      <a:endParaRPr lang="es-CO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614996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marL="88900" lvl="1" indent="0" algn="l" rtl="0" fontAlgn="ctr"/>
                      <a:r>
                        <a:rPr lang="es-CO" sz="1400" b="1" dirty="0">
                          <a:solidFill>
                            <a:schemeClr val="tx1"/>
                          </a:solidFill>
                          <a:effectLst/>
                        </a:rPr>
                        <a:t>Segunda vuelta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Elecciones de Presidente y Vicepresidente de la República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Bogotá DC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20 localidades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19 junio 2022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474814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marL="88900" lvl="1" indent="0" algn="l" rtl="0" fontAlgn="ctr"/>
                      <a:r>
                        <a:rPr lang="es-CO" sz="1400" b="1" dirty="0">
                          <a:solidFill>
                            <a:schemeClr val="tx1"/>
                          </a:solidFill>
                          <a:effectLst/>
                        </a:rPr>
                        <a:t>Escuela por Bogotá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1400" b="0" dirty="0">
                          <a:solidFill>
                            <a:schemeClr val="tx1"/>
                          </a:solidFill>
                          <a:effectLst/>
                        </a:rPr>
                        <a:t>Lanzamiento proceso de formación a Jóvenes</a:t>
                      </a:r>
                      <a:endParaRPr lang="es-CO" sz="1400" b="0" dirty="0" err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Alcaldía Local de Sumapaz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Sumapaz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04 de junio de 2022</a:t>
                      </a:r>
                    </a:p>
                    <a:p>
                      <a:pPr lvl="0" algn="ctr" rtl="0" fontAlgn="ctr"/>
                      <a:endParaRPr lang="es-CO" sz="14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670510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marL="0" lvl="1" indent="0" algn="l" rtl="0" fontAlgn="ctr"/>
                      <a:r>
                        <a:rPr lang="es-CO" sz="1400" b="1" dirty="0">
                          <a:solidFill>
                            <a:srgbClr val="000000"/>
                          </a:solidFill>
                          <a:effectLst/>
                        </a:rPr>
                        <a:t>Lanzamiento PP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Evento de Lanzamiento de la etapa de Presupuestos Participativos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Parque La Esmeralda - Jardín Utópico</a:t>
                      </a:r>
                      <a:endParaRPr lang="es-ES" dirty="0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noProof="0" dirty="0">
                          <a:effectLst/>
                          <a:latin typeface="Calibri"/>
                        </a:rPr>
                        <a:t>Localidad Teusaquillo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28 de junio de 2022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112804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1BE6BF8-C46B-4158-AB6C-69E134896B27}"/>
              </a:ext>
            </a:extLst>
          </p:cNvPr>
          <p:cNvSpPr txBox="1"/>
          <p:nvPr/>
        </p:nvSpPr>
        <p:spPr>
          <a:xfrm>
            <a:off x="646021" y="68805"/>
            <a:ext cx="9560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>
                <a:solidFill>
                  <a:srgbClr val="C00000"/>
                </a:solidFill>
              </a:rPr>
              <a:t>HITOS TEMAS ESTRATÉGICOS </a:t>
            </a:r>
          </a:p>
        </p:txBody>
      </p:sp>
    </p:spTree>
    <p:extLst>
      <p:ext uri="{BB962C8B-B14F-4D97-AF65-F5344CB8AC3E}">
        <p14:creationId xmlns:p14="http://schemas.microsoft.com/office/powerpoint/2010/main" val="127798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D9F3CD3-BBF7-458E-87C5-DA48ECCB8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718087"/>
              </p:ext>
            </p:extLst>
          </p:nvPr>
        </p:nvGraphicFramePr>
        <p:xfrm>
          <a:off x="434899" y="592025"/>
          <a:ext cx="11307335" cy="4501836"/>
        </p:xfrm>
        <a:graphic>
          <a:graphicData uri="http://schemas.openxmlformats.org/drawingml/2006/table">
            <a:tbl>
              <a:tblPr/>
              <a:tblGrid>
                <a:gridCol w="1492083">
                  <a:extLst>
                    <a:ext uri="{9D8B030D-6E8A-4147-A177-3AD203B41FA5}">
                      <a16:colId xmlns:a16="http://schemas.microsoft.com/office/drawing/2014/main" val="1232493370"/>
                    </a:ext>
                  </a:extLst>
                </a:gridCol>
                <a:gridCol w="4135931">
                  <a:extLst>
                    <a:ext uri="{9D8B030D-6E8A-4147-A177-3AD203B41FA5}">
                      <a16:colId xmlns:a16="http://schemas.microsoft.com/office/drawing/2014/main" val="907522156"/>
                    </a:ext>
                  </a:extLst>
                </a:gridCol>
                <a:gridCol w="1893107">
                  <a:extLst>
                    <a:ext uri="{9D8B030D-6E8A-4147-A177-3AD203B41FA5}">
                      <a16:colId xmlns:a16="http://schemas.microsoft.com/office/drawing/2014/main" val="3970802285"/>
                    </a:ext>
                  </a:extLst>
                </a:gridCol>
                <a:gridCol w="1893107">
                  <a:extLst>
                    <a:ext uri="{9D8B030D-6E8A-4147-A177-3AD203B41FA5}">
                      <a16:colId xmlns:a16="http://schemas.microsoft.com/office/drawing/2014/main" val="4204100649"/>
                    </a:ext>
                  </a:extLst>
                </a:gridCol>
                <a:gridCol w="1893107">
                  <a:extLst>
                    <a:ext uri="{9D8B030D-6E8A-4147-A177-3AD203B41FA5}">
                      <a16:colId xmlns:a16="http://schemas.microsoft.com/office/drawing/2014/main" val="2591411900"/>
                    </a:ext>
                  </a:extLst>
                </a:gridCol>
              </a:tblGrid>
              <a:tr h="227128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Hito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Actividad/evento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Lugar propuesto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Localidad 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Fecha tentativa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41848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marL="88900" lvl="1" indent="0" algn="l">
                        <a:buNone/>
                      </a:pPr>
                      <a:r>
                        <a:rPr lang="es-CO" sz="1400" b="1">
                          <a:solidFill>
                            <a:srgbClr val="000000"/>
                          </a:solidFill>
                          <a:effectLst/>
                        </a:rPr>
                        <a:t>Escuela X Bogotá </a:t>
                      </a:r>
                      <a:endParaRPr lang="es-ES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kern="1200" noProof="0">
                          <a:effectLst/>
                        </a:rPr>
                        <a:t>Sesión: Estructura ecológica principal de Bogotá: retos y hallazgos </a:t>
                      </a:r>
                      <a:endParaRPr lang="es-CO" sz="14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 rtl="0" fontAlgn="ctr"/>
                      <a:endParaRPr lang="es-CO" sz="14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s-CO" sz="1400" b="0" i="0" u="none" strike="noStrike" noProof="0">
                          <a:effectLst/>
                          <a:latin typeface="Calibri"/>
                        </a:rPr>
                        <a:t>Jardín Botánico de Bogotá </a:t>
                      </a:r>
                      <a:endParaRPr lang="es-CO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Engativá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11 junio de 2022</a:t>
                      </a:r>
                    </a:p>
                    <a:p>
                      <a:pPr lvl="0" algn="ctr" rtl="0" fontAlgn="ctr"/>
                      <a:endParaRPr lang="es-CO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614996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marL="88900" lvl="1" indent="0" algn="l">
                        <a:buNone/>
                      </a:pPr>
                      <a:endParaRPr lang="es-CO" sz="1400" b="1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88900" lvl="1" indent="0" algn="l">
                        <a:buNone/>
                      </a:pPr>
                      <a:r>
                        <a:rPr lang="es-CO" sz="1400" b="1">
                          <a:solidFill>
                            <a:srgbClr val="000000"/>
                          </a:solidFill>
                          <a:effectLst/>
                        </a:rPr>
                        <a:t>Gobierno Joven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CO" sz="1400" b="0" i="0" u="none" strike="noStrike" kern="1200" noProof="0"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s-CO" sz="1400" b="0" i="0" u="none" strike="noStrike" kern="1200" noProof="0">
                          <a:effectLst/>
                        </a:rPr>
                        <a:t>Gobierno Joven con la Secretaría de Educación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CO" sz="1400" b="0" i="0" u="none" strike="noStrike" noProof="0">
                        <a:effectLst/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s-CO" sz="1400" b="0" i="0" u="none" strike="noStrike" noProof="0">
                          <a:effectLst/>
                          <a:latin typeface="Calibri"/>
                        </a:rPr>
                        <a:t>Planetario de Bogotá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CO" sz="14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Santa Fé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CO" sz="14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2 de junio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317921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marL="88900" lvl="1" indent="0" algn="l">
                        <a:buNone/>
                      </a:pPr>
                      <a:endParaRPr lang="es-CO" sz="1400" b="1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88900" lvl="1" indent="0" algn="l">
                        <a:buNone/>
                      </a:pPr>
                      <a:r>
                        <a:rPr lang="es-CO" sz="1400" b="1">
                          <a:solidFill>
                            <a:srgbClr val="000000"/>
                          </a:solidFill>
                          <a:effectLst/>
                        </a:rPr>
                        <a:t>Gobierno Joven 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kern="1200" noProof="0">
                          <a:effectLst/>
                        </a:rPr>
                        <a:t>Gobierno Joven al Cole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noProof="0">
                          <a:effectLst/>
                          <a:latin typeface="Calibri"/>
                        </a:rPr>
                        <a:t>Colegio Hernando Duran </a:t>
                      </a:r>
                      <a:r>
                        <a:rPr lang="es-CO" sz="1400" b="0" i="0" u="none" strike="noStrike" noProof="0" err="1">
                          <a:effectLst/>
                          <a:latin typeface="Calibri"/>
                        </a:rPr>
                        <a:t>Dussan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Kennedy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17 de junio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405488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marL="88900" lvl="1" indent="0" algn="l">
                        <a:buNone/>
                      </a:pPr>
                      <a:r>
                        <a:rPr lang="es-CO" sz="1400" b="1">
                          <a:solidFill>
                            <a:srgbClr val="000000"/>
                          </a:solidFill>
                          <a:effectLst/>
                        </a:rPr>
                        <a:t>Gobierno Joven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kern="1200" noProof="0">
                          <a:effectLst/>
                        </a:rPr>
                        <a:t>Gobierno Joven Secretaría de Salud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noProof="0">
                          <a:effectLst/>
                          <a:latin typeface="Calibri"/>
                        </a:rPr>
                        <a:t>Secretaría Distrital de Salud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Puente Aranda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22 de junio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102393"/>
                  </a:ext>
                </a:extLst>
              </a:tr>
              <a:tr h="759699">
                <a:tc>
                  <a:txBody>
                    <a:bodyPr/>
                    <a:lstStyle/>
                    <a:p>
                      <a:pPr marL="88900" lvl="1" indent="0" algn="l">
                        <a:buNone/>
                      </a:pPr>
                      <a:r>
                        <a:rPr lang="es-CO" sz="1400" b="1">
                          <a:solidFill>
                            <a:srgbClr val="000000"/>
                          </a:solidFill>
                          <a:effectLst/>
                        </a:rPr>
                        <a:t>Gobierno Joven. 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kern="1200" noProof="0">
                          <a:effectLst/>
                        </a:rPr>
                        <a:t>Gobierno Joven Secretaría de Desarrollo Económico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 b="0" i="0" u="none" strike="noStrike" noProof="0">
                          <a:effectLst/>
                          <a:latin typeface="Calibri"/>
                        </a:rPr>
                        <a:t>Plaza de los Artesanos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Barrios Unidos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CO" sz="1400">
                          <a:solidFill>
                            <a:srgbClr val="000000"/>
                          </a:solidFill>
                          <a:effectLst/>
                        </a:rPr>
                        <a:t>29 de junio de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4">
                      <a:solidFill>
                        <a:srgbClr val="CCCCCC"/>
                      </a:solidFill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217411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1BE6BF8-C46B-4158-AB6C-69E134896B27}"/>
              </a:ext>
            </a:extLst>
          </p:cNvPr>
          <p:cNvSpPr txBox="1"/>
          <p:nvPr/>
        </p:nvSpPr>
        <p:spPr>
          <a:xfrm>
            <a:off x="646021" y="68805"/>
            <a:ext cx="9560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>
                <a:solidFill>
                  <a:srgbClr val="C00000"/>
                </a:solidFill>
              </a:rPr>
              <a:t>HITOS TEMAS ESTRATÉGICOS </a:t>
            </a:r>
          </a:p>
        </p:txBody>
      </p:sp>
    </p:spTree>
    <p:extLst>
      <p:ext uri="{BB962C8B-B14F-4D97-AF65-F5344CB8AC3E}">
        <p14:creationId xmlns:p14="http://schemas.microsoft.com/office/powerpoint/2010/main" val="2730485544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2_Tema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 Arroyo</dc:creator>
  <cp:revision>3</cp:revision>
  <dcterms:created xsi:type="dcterms:W3CDTF">2020-09-22T20:58:01Z</dcterms:created>
  <dcterms:modified xsi:type="dcterms:W3CDTF">2022-09-23T16:12:43Z</dcterms:modified>
</cp:coreProperties>
</file>