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464" r:id="rId5"/>
    <p:sldId id="568" r:id="rId6"/>
    <p:sldId id="569" r:id="rId7"/>
    <p:sldId id="573" r:id="rId8"/>
    <p:sldId id="467" r:id="rId9"/>
    <p:sldId id="561" r:id="rId10"/>
    <p:sldId id="450" r:id="rId11"/>
    <p:sldId id="481" r:id="rId12"/>
    <p:sldId id="558" r:id="rId13"/>
    <p:sldId id="629" r:id="rId14"/>
    <p:sldId id="458" r:id="rId15"/>
    <p:sldId id="590" r:id="rId16"/>
    <p:sldId id="623" r:id="rId17"/>
    <p:sldId id="585" r:id="rId18"/>
    <p:sldId id="602" r:id="rId19"/>
    <p:sldId id="606" r:id="rId20"/>
    <p:sldId id="608" r:id="rId21"/>
    <p:sldId id="591" r:id="rId22"/>
    <p:sldId id="624" r:id="rId23"/>
    <p:sldId id="586" r:id="rId24"/>
    <p:sldId id="621" r:id="rId25"/>
    <p:sldId id="600" r:id="rId26"/>
    <p:sldId id="592" r:id="rId27"/>
    <p:sldId id="625" r:id="rId28"/>
    <p:sldId id="622" r:id="rId29"/>
    <p:sldId id="593" r:id="rId30"/>
    <p:sldId id="597" r:id="rId31"/>
    <p:sldId id="588" r:id="rId32"/>
    <p:sldId id="589" r:id="rId33"/>
    <p:sldId id="628" r:id="rId34"/>
    <p:sldId id="394" r:id="rId35"/>
    <p:sldId id="259" r:id="rId3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02C"/>
    <a:srgbClr val="0AB1B5"/>
    <a:srgbClr val="F1B633"/>
    <a:srgbClr val="699F4B"/>
    <a:srgbClr val="93C571"/>
    <a:srgbClr val="B99A3A"/>
    <a:srgbClr val="009999"/>
    <a:srgbClr val="FF9933"/>
    <a:srgbClr val="F6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4FCA29-6348-AC17-2A7D-2AF13B88ADA2}" v="31" dt="2022-06-15T18:37:03.5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2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Andres Riano Leon" userId="S::jorge.riano@gobiernobogota.gov.co::382d98f7-9a53-4725-8db3-919fa58d9f82" providerId="AD" clId="Web-{CD162AB1-1876-A76A-1E40-62A44442CD63}"/>
    <pc:docChg chg="modSld">
      <pc:chgData name="Jorge Andres Riano Leon" userId="S::jorge.riano@gobiernobogota.gov.co::382d98f7-9a53-4725-8db3-919fa58d9f82" providerId="AD" clId="Web-{CD162AB1-1876-A76A-1E40-62A44442CD63}" dt="2022-06-14T16:06:21.705" v="45" actId="1076"/>
      <pc:docMkLst>
        <pc:docMk/>
      </pc:docMkLst>
      <pc:sldChg chg="modSp">
        <pc:chgData name="Jorge Andres Riano Leon" userId="S::jorge.riano@gobiernobogota.gov.co::382d98f7-9a53-4725-8db3-919fa58d9f82" providerId="AD" clId="Web-{CD162AB1-1876-A76A-1E40-62A44442CD63}" dt="2022-06-14T15:57:38.461" v="10" actId="20577"/>
        <pc:sldMkLst>
          <pc:docMk/>
          <pc:sldMk cId="986948890" sldId="558"/>
        </pc:sldMkLst>
        <pc:spChg chg="mod">
          <ac:chgData name="Jorge Andres Riano Leon" userId="S::jorge.riano@gobiernobogota.gov.co::382d98f7-9a53-4725-8db3-919fa58d9f82" providerId="AD" clId="Web-{CD162AB1-1876-A76A-1E40-62A44442CD63}" dt="2022-06-14T15:57:38.461" v="10" actId="20577"/>
          <ac:spMkLst>
            <pc:docMk/>
            <pc:sldMk cId="986948890" sldId="558"/>
            <ac:spMk id="3" creationId="{587D9800-F51A-44E5-99E9-6CF7F014C59B}"/>
          </ac:spMkLst>
        </pc:spChg>
      </pc:sldChg>
      <pc:sldChg chg="modSp">
        <pc:chgData name="Jorge Andres Riano Leon" userId="S::jorge.riano@gobiernobogota.gov.co::382d98f7-9a53-4725-8db3-919fa58d9f82" providerId="AD" clId="Web-{CD162AB1-1876-A76A-1E40-62A44442CD63}" dt="2022-06-14T15:49:16.570" v="1" actId="20577"/>
        <pc:sldMkLst>
          <pc:docMk/>
          <pc:sldMk cId="342615275" sldId="569"/>
        </pc:sldMkLst>
        <pc:spChg chg="mod">
          <ac:chgData name="Jorge Andres Riano Leon" userId="S::jorge.riano@gobiernobogota.gov.co::382d98f7-9a53-4725-8db3-919fa58d9f82" providerId="AD" clId="Web-{CD162AB1-1876-A76A-1E40-62A44442CD63}" dt="2022-06-14T15:49:16.570" v="1" actId="20577"/>
          <ac:spMkLst>
            <pc:docMk/>
            <pc:sldMk cId="342615275" sldId="569"/>
            <ac:spMk id="2" creationId="{91D90252-22B3-8B74-66F1-CB3B18449F48}"/>
          </ac:spMkLst>
        </pc:spChg>
      </pc:sldChg>
      <pc:sldChg chg="modSp">
        <pc:chgData name="Jorge Andres Riano Leon" userId="S::jorge.riano@gobiernobogota.gov.co::382d98f7-9a53-4725-8db3-919fa58d9f82" providerId="AD" clId="Web-{CD162AB1-1876-A76A-1E40-62A44442CD63}" dt="2022-06-14T16:06:21.705" v="45" actId="1076"/>
        <pc:sldMkLst>
          <pc:docMk/>
          <pc:sldMk cId="2837776374" sldId="588"/>
        </pc:sldMkLst>
        <pc:picChg chg="mod">
          <ac:chgData name="Jorge Andres Riano Leon" userId="S::jorge.riano@gobiernobogota.gov.co::382d98f7-9a53-4725-8db3-919fa58d9f82" providerId="AD" clId="Web-{CD162AB1-1876-A76A-1E40-62A44442CD63}" dt="2022-06-14T16:06:21.705" v="45" actId="1076"/>
          <ac:picMkLst>
            <pc:docMk/>
            <pc:sldMk cId="2837776374" sldId="588"/>
            <ac:picMk id="2" creationId="{11F7B978-8AD3-4699-BE53-9718B72C28BC}"/>
          </ac:picMkLst>
        </pc:picChg>
        <pc:picChg chg="mod">
          <ac:chgData name="Jorge Andres Riano Leon" userId="S::jorge.riano@gobiernobogota.gov.co::382d98f7-9a53-4725-8db3-919fa58d9f82" providerId="AD" clId="Web-{CD162AB1-1876-A76A-1E40-62A44442CD63}" dt="2022-06-14T16:06:03.799" v="42" actId="1076"/>
          <ac:picMkLst>
            <pc:docMk/>
            <pc:sldMk cId="2837776374" sldId="588"/>
            <ac:picMk id="4" creationId="{8B432642-C791-4979-B926-4F6E1210D9A7}"/>
          </ac:picMkLst>
        </pc:picChg>
      </pc:sldChg>
      <pc:sldChg chg="modSp">
        <pc:chgData name="Jorge Andres Riano Leon" userId="S::jorge.riano@gobiernobogota.gov.co::382d98f7-9a53-4725-8db3-919fa58d9f82" providerId="AD" clId="Web-{CD162AB1-1876-A76A-1E40-62A44442CD63}" dt="2022-06-14T16:00:01.959" v="13"/>
        <pc:sldMkLst>
          <pc:docMk/>
          <pc:sldMk cId="1217636007" sldId="604"/>
        </pc:sldMkLst>
        <pc:graphicFrameChg chg="modGraphic">
          <ac:chgData name="Jorge Andres Riano Leon" userId="S::jorge.riano@gobiernobogota.gov.co::382d98f7-9a53-4725-8db3-919fa58d9f82" providerId="AD" clId="Web-{CD162AB1-1876-A76A-1E40-62A44442CD63}" dt="2022-06-14T16:00:01.959" v="13"/>
          <ac:graphicFrameMkLst>
            <pc:docMk/>
            <pc:sldMk cId="1217636007" sldId="604"/>
            <ac:graphicFrameMk id="8" creationId="{47267530-358E-4D90-A92C-A08F89793533}"/>
          </ac:graphicFrameMkLst>
        </pc:graphicFrameChg>
      </pc:sldChg>
      <pc:sldChg chg="modSp">
        <pc:chgData name="Jorge Andres Riano Leon" userId="S::jorge.riano@gobiernobogota.gov.co::382d98f7-9a53-4725-8db3-919fa58d9f82" providerId="AD" clId="Web-{CD162AB1-1876-A76A-1E40-62A44442CD63}" dt="2022-06-14T16:00:41.491" v="22"/>
        <pc:sldMkLst>
          <pc:docMk/>
          <pc:sldMk cId="2941074071" sldId="606"/>
        </pc:sldMkLst>
        <pc:graphicFrameChg chg="mod modGraphic">
          <ac:chgData name="Jorge Andres Riano Leon" userId="S::jorge.riano@gobiernobogota.gov.co::382d98f7-9a53-4725-8db3-919fa58d9f82" providerId="AD" clId="Web-{CD162AB1-1876-A76A-1E40-62A44442CD63}" dt="2022-06-14T16:00:41.491" v="22"/>
          <ac:graphicFrameMkLst>
            <pc:docMk/>
            <pc:sldMk cId="2941074071" sldId="606"/>
            <ac:graphicFrameMk id="5" creationId="{66B0ED8C-ED5E-4C3C-83C7-6A2E5B0C90DB}"/>
          </ac:graphicFrameMkLst>
        </pc:graphicFrameChg>
      </pc:sldChg>
      <pc:sldChg chg="modSp">
        <pc:chgData name="Jorge Andres Riano Leon" userId="S::jorge.riano@gobiernobogota.gov.co::382d98f7-9a53-4725-8db3-919fa58d9f82" providerId="AD" clId="Web-{CD162AB1-1876-A76A-1E40-62A44442CD63}" dt="2022-06-14T16:01:04.961" v="24"/>
        <pc:sldMkLst>
          <pc:docMk/>
          <pc:sldMk cId="2508546654" sldId="607"/>
        </pc:sldMkLst>
        <pc:graphicFrameChg chg="mod modGraphic">
          <ac:chgData name="Jorge Andres Riano Leon" userId="S::jorge.riano@gobiernobogota.gov.co::382d98f7-9a53-4725-8db3-919fa58d9f82" providerId="AD" clId="Web-{CD162AB1-1876-A76A-1E40-62A44442CD63}" dt="2022-06-14T16:01:04.961" v="24"/>
          <ac:graphicFrameMkLst>
            <pc:docMk/>
            <pc:sldMk cId="2508546654" sldId="607"/>
            <ac:graphicFrameMk id="5" creationId="{66B0ED8C-ED5E-4C3C-83C7-6A2E5B0C90DB}"/>
          </ac:graphicFrameMkLst>
        </pc:graphicFrameChg>
      </pc:sldChg>
      <pc:sldChg chg="modSp">
        <pc:chgData name="Jorge Andres Riano Leon" userId="S::jorge.riano@gobiernobogota.gov.co::382d98f7-9a53-4725-8db3-919fa58d9f82" providerId="AD" clId="Web-{CD162AB1-1876-A76A-1E40-62A44442CD63}" dt="2022-06-14T16:01:11.461" v="25"/>
        <pc:sldMkLst>
          <pc:docMk/>
          <pc:sldMk cId="2957147525" sldId="608"/>
        </pc:sldMkLst>
        <pc:graphicFrameChg chg="modGraphic">
          <ac:chgData name="Jorge Andres Riano Leon" userId="S::jorge.riano@gobiernobogota.gov.co::382d98f7-9a53-4725-8db3-919fa58d9f82" providerId="AD" clId="Web-{CD162AB1-1876-A76A-1E40-62A44442CD63}" dt="2022-06-14T16:01:11.461" v="25"/>
          <ac:graphicFrameMkLst>
            <pc:docMk/>
            <pc:sldMk cId="2957147525" sldId="608"/>
            <ac:graphicFrameMk id="3" creationId="{990EB8D0-FCDF-45EB-8B9C-8C6A087A5395}"/>
          </ac:graphicFrameMkLst>
        </pc:graphicFrameChg>
      </pc:sldChg>
      <pc:sldChg chg="modSp">
        <pc:chgData name="Jorge Andres Riano Leon" userId="S::jorge.riano@gobiernobogota.gov.co::382d98f7-9a53-4725-8db3-919fa58d9f82" providerId="AD" clId="Web-{CD162AB1-1876-A76A-1E40-62A44442CD63}" dt="2022-06-14T16:01:39.196" v="34"/>
        <pc:sldMkLst>
          <pc:docMk/>
          <pc:sldMk cId="1431106244" sldId="609"/>
        </pc:sldMkLst>
        <pc:graphicFrameChg chg="mod modGraphic">
          <ac:chgData name="Jorge Andres Riano Leon" userId="S::jorge.riano@gobiernobogota.gov.co::382d98f7-9a53-4725-8db3-919fa58d9f82" providerId="AD" clId="Web-{CD162AB1-1876-A76A-1E40-62A44442CD63}" dt="2022-06-14T16:01:39.196" v="34"/>
          <ac:graphicFrameMkLst>
            <pc:docMk/>
            <pc:sldMk cId="1431106244" sldId="609"/>
            <ac:graphicFrameMk id="7" creationId="{5D51DF67-90F6-45C3-A991-3C382FBDD796}"/>
          </ac:graphicFrameMkLst>
        </pc:graphicFrameChg>
      </pc:sldChg>
      <pc:sldChg chg="modSp">
        <pc:chgData name="Jorge Andres Riano Leon" userId="S::jorge.riano@gobiernobogota.gov.co::382d98f7-9a53-4725-8db3-919fa58d9f82" providerId="AD" clId="Web-{CD162AB1-1876-A76A-1E40-62A44442CD63}" dt="2022-06-14T16:01:56.572" v="35"/>
        <pc:sldMkLst>
          <pc:docMk/>
          <pc:sldMk cId="1977183848" sldId="612"/>
        </pc:sldMkLst>
        <pc:graphicFrameChg chg="modGraphic">
          <ac:chgData name="Jorge Andres Riano Leon" userId="S::jorge.riano@gobiernobogota.gov.co::382d98f7-9a53-4725-8db3-919fa58d9f82" providerId="AD" clId="Web-{CD162AB1-1876-A76A-1E40-62A44442CD63}" dt="2022-06-14T16:01:56.572" v="35"/>
          <ac:graphicFrameMkLst>
            <pc:docMk/>
            <pc:sldMk cId="1977183848" sldId="612"/>
            <ac:graphicFrameMk id="3" creationId="{FF0FA00B-A059-44FD-843B-8A82264C197F}"/>
          </ac:graphicFrameMkLst>
        </pc:graphicFrameChg>
      </pc:sldChg>
      <pc:sldChg chg="modSp">
        <pc:chgData name="Jorge Andres Riano Leon" userId="S::jorge.riano@gobiernobogota.gov.co::382d98f7-9a53-4725-8db3-919fa58d9f82" providerId="AD" clId="Web-{CD162AB1-1876-A76A-1E40-62A44442CD63}" dt="2022-06-14T16:02:15.932" v="36"/>
        <pc:sldMkLst>
          <pc:docMk/>
          <pc:sldMk cId="3894980403" sldId="614"/>
        </pc:sldMkLst>
        <pc:graphicFrameChg chg="mod modGraphic">
          <ac:chgData name="Jorge Andres Riano Leon" userId="S::jorge.riano@gobiernobogota.gov.co::382d98f7-9a53-4725-8db3-919fa58d9f82" providerId="AD" clId="Web-{CD162AB1-1876-A76A-1E40-62A44442CD63}" dt="2022-06-14T16:02:15.932" v="36"/>
          <ac:graphicFrameMkLst>
            <pc:docMk/>
            <pc:sldMk cId="3894980403" sldId="614"/>
            <ac:graphicFrameMk id="3" creationId="{2531C281-AC80-41A2-B430-E2EA1C3551C2}"/>
          </ac:graphicFrameMkLst>
        </pc:graphicFrameChg>
      </pc:sldChg>
      <pc:sldChg chg="modSp">
        <pc:chgData name="Jorge Andres Riano Leon" userId="S::jorge.riano@gobiernobogota.gov.co::382d98f7-9a53-4725-8db3-919fa58d9f82" providerId="AD" clId="Web-{CD162AB1-1876-A76A-1E40-62A44442CD63}" dt="2022-06-14T16:02:30.370" v="37"/>
        <pc:sldMkLst>
          <pc:docMk/>
          <pc:sldMk cId="2881284346" sldId="616"/>
        </pc:sldMkLst>
        <pc:graphicFrameChg chg="modGraphic">
          <ac:chgData name="Jorge Andres Riano Leon" userId="S::jorge.riano@gobiernobogota.gov.co::382d98f7-9a53-4725-8db3-919fa58d9f82" providerId="AD" clId="Web-{CD162AB1-1876-A76A-1E40-62A44442CD63}" dt="2022-06-14T16:02:30.370" v="37"/>
          <ac:graphicFrameMkLst>
            <pc:docMk/>
            <pc:sldMk cId="2881284346" sldId="616"/>
            <ac:graphicFrameMk id="7" creationId="{3E189289-6EB6-48FB-AF50-78722776D865}"/>
          </ac:graphicFrameMkLst>
        </pc:graphicFrameChg>
      </pc:sldChg>
      <pc:sldChg chg="modSp">
        <pc:chgData name="Jorge Andres Riano Leon" userId="S::jorge.riano@gobiernobogota.gov.co::382d98f7-9a53-4725-8db3-919fa58d9f82" providerId="AD" clId="Web-{CD162AB1-1876-A76A-1E40-62A44442CD63}" dt="2022-06-14T16:05:49.923" v="40" actId="1076"/>
        <pc:sldMkLst>
          <pc:docMk/>
          <pc:sldMk cId="3758828409" sldId="622"/>
        </pc:sldMkLst>
        <pc:picChg chg="mod">
          <ac:chgData name="Jorge Andres Riano Leon" userId="S::jorge.riano@gobiernobogota.gov.co::382d98f7-9a53-4725-8db3-919fa58d9f82" providerId="AD" clId="Web-{CD162AB1-1876-A76A-1E40-62A44442CD63}" dt="2022-06-14T16:05:49.923" v="40" actId="1076"/>
          <ac:picMkLst>
            <pc:docMk/>
            <pc:sldMk cId="3758828409" sldId="622"/>
            <ac:picMk id="2" creationId="{C2C05180-9637-409E-9B58-BADD30E15F75}"/>
          </ac:picMkLst>
        </pc:picChg>
      </pc:sldChg>
    </pc:docChg>
  </pc:docChgLst>
  <pc:docChgLst>
    <pc:chgData name="Julian Camilo Gomez Fontecha" userId="S::julian.gomez@gobiernobogota.gov.co::543e60d8-81fc-4897-842f-edb4117cf06e" providerId="AD" clId="Web-{6A4FCA29-6348-AC17-2A7D-2AF13B88ADA2}"/>
    <pc:docChg chg="modSld">
      <pc:chgData name="Julian Camilo Gomez Fontecha" userId="S::julian.gomez@gobiernobogota.gov.co::543e60d8-81fc-4897-842f-edb4117cf06e" providerId="AD" clId="Web-{6A4FCA29-6348-AC17-2A7D-2AF13B88ADA2}" dt="2022-06-15T18:37:03.086" v="17" actId="20577"/>
      <pc:docMkLst>
        <pc:docMk/>
      </pc:docMkLst>
      <pc:sldChg chg="modSp">
        <pc:chgData name="Julian Camilo Gomez Fontecha" userId="S::julian.gomez@gobiernobogota.gov.co::543e60d8-81fc-4897-842f-edb4117cf06e" providerId="AD" clId="Web-{6A4FCA29-6348-AC17-2A7D-2AF13B88ADA2}" dt="2022-06-15T18:37:03.086" v="17" actId="20577"/>
        <pc:sldMkLst>
          <pc:docMk/>
          <pc:sldMk cId="171835370" sldId="605"/>
        </pc:sldMkLst>
        <pc:spChg chg="mod">
          <ac:chgData name="Julian Camilo Gomez Fontecha" userId="S::julian.gomez@gobiernobogota.gov.co::543e60d8-81fc-4897-842f-edb4117cf06e" providerId="AD" clId="Web-{6A4FCA29-6348-AC17-2A7D-2AF13B88ADA2}" dt="2022-06-15T18:35:18.922" v="3" actId="20577"/>
          <ac:spMkLst>
            <pc:docMk/>
            <pc:sldMk cId="171835370" sldId="605"/>
            <ac:spMk id="4" creationId="{A748700C-635C-4CCE-894F-E096F9017C77}"/>
          </ac:spMkLst>
        </pc:spChg>
        <pc:spChg chg="mod">
          <ac:chgData name="Julian Camilo Gomez Fontecha" userId="S::julian.gomez@gobiernobogota.gov.co::543e60d8-81fc-4897-842f-edb4117cf06e" providerId="AD" clId="Web-{6A4FCA29-6348-AC17-2A7D-2AF13B88ADA2}" dt="2022-06-15T18:37:03.086" v="17" actId="20577"/>
          <ac:spMkLst>
            <pc:docMk/>
            <pc:sldMk cId="171835370" sldId="605"/>
            <ac:spMk id="6" creationId="{B016CB23-E7CA-45B1-BB1A-68563F333B5E}"/>
          </ac:spMkLst>
        </pc:spChg>
        <pc:graphicFrameChg chg="mod">
          <ac:chgData name="Julian Camilo Gomez Fontecha" userId="S::julian.gomez@gobiernobogota.gov.co::543e60d8-81fc-4897-842f-edb4117cf06e" providerId="AD" clId="Web-{6A4FCA29-6348-AC17-2A7D-2AF13B88ADA2}" dt="2022-06-15T18:35:46.690" v="4" actId="1076"/>
          <ac:graphicFrameMkLst>
            <pc:docMk/>
            <pc:sldMk cId="171835370" sldId="605"/>
            <ac:graphicFrameMk id="11" creationId="{3611A61F-9A48-4D75-9887-768A947E2AA9}"/>
          </ac:graphicFrameMkLst>
        </pc:graphicFrameChg>
      </pc:sldChg>
    </pc:docChg>
  </pc:docChgLst>
  <pc:docChgLst>
    <pc:chgData name="Julian Camilo Gomez Fontecha" userId="543e60d8-81fc-4897-842f-edb4117cf06e" providerId="ADAL" clId="{95979E9A-AB95-49F0-ABC0-ACC71771457A}"/>
    <pc:docChg chg="custSel modSld">
      <pc:chgData name="Julian Camilo Gomez Fontecha" userId="543e60d8-81fc-4897-842f-edb4117cf06e" providerId="ADAL" clId="{95979E9A-AB95-49F0-ABC0-ACC71771457A}" dt="2022-06-15T19:27:15.079" v="13" actId="1076"/>
      <pc:docMkLst>
        <pc:docMk/>
      </pc:docMkLst>
      <pc:sldChg chg="addSp delSp modSp mod">
        <pc:chgData name="Julian Camilo Gomez Fontecha" userId="543e60d8-81fc-4897-842f-edb4117cf06e" providerId="ADAL" clId="{95979E9A-AB95-49F0-ABC0-ACC71771457A}" dt="2022-06-15T19:27:15.079" v="13" actId="1076"/>
        <pc:sldMkLst>
          <pc:docMk/>
          <pc:sldMk cId="392440524" sldId="589"/>
        </pc:sldMkLst>
        <pc:picChg chg="add mod">
          <ac:chgData name="Julian Camilo Gomez Fontecha" userId="543e60d8-81fc-4897-842f-edb4117cf06e" providerId="ADAL" clId="{95979E9A-AB95-49F0-ABC0-ACC71771457A}" dt="2022-06-15T19:27:15.079" v="13" actId="1076"/>
          <ac:picMkLst>
            <pc:docMk/>
            <pc:sldMk cId="392440524" sldId="589"/>
            <ac:picMk id="3" creationId="{58955AAE-8B6B-C4D2-B157-5B3167BF212F}"/>
          </ac:picMkLst>
        </pc:picChg>
        <pc:picChg chg="del">
          <ac:chgData name="Julian Camilo Gomez Fontecha" userId="543e60d8-81fc-4897-842f-edb4117cf06e" providerId="ADAL" clId="{95979E9A-AB95-49F0-ABC0-ACC71771457A}" dt="2022-06-15T19:27:03.713" v="8" actId="478"/>
          <ac:picMkLst>
            <pc:docMk/>
            <pc:sldMk cId="392440524" sldId="589"/>
            <ac:picMk id="4" creationId="{32086656-7067-438B-848A-B04AD45FCEF6}"/>
          </ac:picMkLst>
        </pc:picChg>
      </pc:sldChg>
      <pc:sldChg chg="modSp mod">
        <pc:chgData name="Julian Camilo Gomez Fontecha" userId="543e60d8-81fc-4897-842f-edb4117cf06e" providerId="ADAL" clId="{95979E9A-AB95-49F0-ABC0-ACC71771457A}" dt="2022-06-15T19:04:00.778" v="7" actId="14100"/>
        <pc:sldMkLst>
          <pc:docMk/>
          <pc:sldMk cId="2598880067" sldId="597"/>
        </pc:sldMkLst>
        <pc:spChg chg="mod">
          <ac:chgData name="Julian Camilo Gomez Fontecha" userId="543e60d8-81fc-4897-842f-edb4117cf06e" providerId="ADAL" clId="{95979E9A-AB95-49F0-ABC0-ACC71771457A}" dt="2022-06-15T19:04:00.778" v="7" actId="14100"/>
          <ac:spMkLst>
            <pc:docMk/>
            <pc:sldMk cId="2598880067" sldId="597"/>
            <ac:spMk id="7" creationId="{95FB91C8-52F2-59F7-265A-522A27F97964}"/>
          </ac:spMkLst>
        </pc:spChg>
      </pc:sldChg>
      <pc:sldChg chg="modSp mod">
        <pc:chgData name="Julian Camilo Gomez Fontecha" userId="543e60d8-81fc-4897-842f-edb4117cf06e" providerId="ADAL" clId="{95979E9A-AB95-49F0-ABC0-ACC71771457A}" dt="2022-06-15T19:00:23.047" v="5"/>
        <pc:sldMkLst>
          <pc:docMk/>
          <pc:sldMk cId="2186604729" sldId="600"/>
        </pc:sldMkLst>
        <pc:spChg chg="mod">
          <ac:chgData name="Julian Camilo Gomez Fontecha" userId="543e60d8-81fc-4897-842f-edb4117cf06e" providerId="ADAL" clId="{95979E9A-AB95-49F0-ABC0-ACC71771457A}" dt="2022-06-15T19:00:23.047" v="5"/>
          <ac:spMkLst>
            <pc:docMk/>
            <pc:sldMk cId="2186604729" sldId="600"/>
            <ac:spMk id="7" creationId="{C3612767-8EBF-E421-3E4E-0EF798AD9013}"/>
          </ac:spMkLst>
        </pc:spChg>
      </pc:sldChg>
      <pc:sldChg chg="modSp mod">
        <pc:chgData name="Julian Camilo Gomez Fontecha" userId="543e60d8-81fc-4897-842f-edb4117cf06e" providerId="ADAL" clId="{95979E9A-AB95-49F0-ABC0-ACC71771457A}" dt="2022-06-15T18:41:03.880" v="4"/>
        <pc:sldMkLst>
          <pc:docMk/>
          <pc:sldMk cId="1431106244" sldId="609"/>
        </pc:sldMkLst>
        <pc:spChg chg="mod">
          <ac:chgData name="Julian Camilo Gomez Fontecha" userId="543e60d8-81fc-4897-842f-edb4117cf06e" providerId="ADAL" clId="{95979E9A-AB95-49F0-ABC0-ACC71771457A}" dt="2022-06-15T18:41:03.880" v="4"/>
          <ac:spMkLst>
            <pc:docMk/>
            <pc:sldMk cId="1431106244" sldId="609"/>
            <ac:spMk id="4" creationId="{A748700C-635C-4CCE-894F-E096F9017C77}"/>
          </ac:spMkLst>
        </pc:spChg>
        <pc:spChg chg="mod">
          <ac:chgData name="Julian Camilo Gomez Fontecha" userId="543e60d8-81fc-4897-842f-edb4117cf06e" providerId="ADAL" clId="{95979E9A-AB95-49F0-ABC0-ACC71771457A}" dt="2022-06-15T18:40:58.381" v="3"/>
          <ac:spMkLst>
            <pc:docMk/>
            <pc:sldMk cId="1431106244" sldId="609"/>
            <ac:spMk id="6" creationId="{B016CB23-E7CA-45B1-BB1A-68563F333B5E}"/>
          </ac:spMkLst>
        </pc:spChg>
      </pc:sldChg>
      <pc:sldChg chg="modSp">
        <pc:chgData name="Julian Camilo Gomez Fontecha" userId="543e60d8-81fc-4897-842f-edb4117cf06e" providerId="ADAL" clId="{95979E9A-AB95-49F0-ABC0-ACC71771457A}" dt="2022-06-07T16:12:11.055" v="0"/>
        <pc:sldMkLst>
          <pc:docMk/>
          <pc:sldMk cId="3894980403" sldId="614"/>
        </pc:sldMkLst>
        <pc:graphicFrameChg chg="mod">
          <ac:chgData name="Julian Camilo Gomez Fontecha" userId="543e60d8-81fc-4897-842f-edb4117cf06e" providerId="ADAL" clId="{95979E9A-AB95-49F0-ABC0-ACC71771457A}" dt="2022-06-07T16:12:11.055" v="0"/>
          <ac:graphicFrameMkLst>
            <pc:docMk/>
            <pc:sldMk cId="3894980403" sldId="614"/>
            <ac:graphicFrameMk id="3" creationId="{2531C281-AC80-41A2-B430-E2EA1C3551C2}"/>
          </ac:graphicFrameMkLst>
        </pc:graphicFrameChg>
      </pc:sldChg>
      <pc:sldChg chg="modSp">
        <pc:chgData name="Julian Camilo Gomez Fontecha" userId="543e60d8-81fc-4897-842f-edb4117cf06e" providerId="ADAL" clId="{95979E9A-AB95-49F0-ABC0-ACC71771457A}" dt="2022-06-07T16:13:32.895" v="1"/>
        <pc:sldMkLst>
          <pc:docMk/>
          <pc:sldMk cId="642608330" sldId="615"/>
        </pc:sldMkLst>
        <pc:graphicFrameChg chg="mod">
          <ac:chgData name="Julian Camilo Gomez Fontecha" userId="543e60d8-81fc-4897-842f-edb4117cf06e" providerId="ADAL" clId="{95979E9A-AB95-49F0-ABC0-ACC71771457A}" dt="2022-06-07T16:13:32.895" v="1"/>
          <ac:graphicFrameMkLst>
            <pc:docMk/>
            <pc:sldMk cId="642608330" sldId="615"/>
            <ac:graphicFrameMk id="5" creationId="{0D4B3CF5-785B-43F0-BED3-56709DF6EF13}"/>
          </ac:graphicFrameMkLst>
        </pc:graphicFrameChg>
      </pc:sldChg>
      <pc:sldChg chg="modSp">
        <pc:chgData name="Julian Camilo Gomez Fontecha" userId="543e60d8-81fc-4897-842f-edb4117cf06e" providerId="ADAL" clId="{95979E9A-AB95-49F0-ABC0-ACC71771457A}" dt="2022-06-07T16:16:05.767" v="2"/>
        <pc:sldMkLst>
          <pc:docMk/>
          <pc:sldMk cId="695552786" sldId="618"/>
        </pc:sldMkLst>
        <pc:graphicFrameChg chg="mod">
          <ac:chgData name="Julian Camilo Gomez Fontecha" userId="543e60d8-81fc-4897-842f-edb4117cf06e" providerId="ADAL" clId="{95979E9A-AB95-49F0-ABC0-ACC71771457A}" dt="2022-06-07T16:16:05.767" v="2"/>
          <ac:graphicFrameMkLst>
            <pc:docMk/>
            <pc:sldMk cId="695552786" sldId="618"/>
            <ac:graphicFrameMk id="5" creationId="{465E43DB-0C91-4F3C-9933-D83DA788E7F7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obiernobogota-my.sharepoint.com/personal/julian_gomez_gobiernobogota_gov_co/Documents/Linea%20Base/Aporte%20Social%20y%20Psicoespiritual%20del%20Sector%20Religios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C8102C"/>
                </a:solidFill>
                <a:latin typeface="Berlin Sans FB Demi" panose="020E0802020502020306" pitchFamily="34" charset="0"/>
                <a:ea typeface="+mn-ea"/>
                <a:cs typeface="+mn-cs"/>
              </a:defRPr>
            </a:pPr>
            <a:r>
              <a:rPr lang="es-419" sz="2400" baseline="0">
                <a:solidFill>
                  <a:srgbClr val="C8102C"/>
                </a:solidFill>
                <a:latin typeface="Berlin Sans FB Demi" panose="020E0802020502020306" pitchFamily="34" charset="0"/>
              </a:rPr>
              <a:t>Fondos de Desarrollo Local VS Aporte Sector Religioso  Bogotá</a:t>
            </a:r>
            <a:endParaRPr lang="es-419" sz="2400">
              <a:solidFill>
                <a:srgbClr val="C8102C"/>
              </a:solidFill>
              <a:latin typeface="Berlin Sans FB Demi" panose="020E0802020502020306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C8102C"/>
              </a:solidFill>
              <a:latin typeface="Berlin Sans FB Demi" panose="020E0802020502020306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C8102C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1B63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84F-46F5-93D7-660C42BFB85A}"/>
              </c:ext>
            </c:extLst>
          </c:dPt>
          <c:dPt>
            <c:idx val="3"/>
            <c:invertIfNegative val="0"/>
            <c:bubble3D val="0"/>
            <c:spPr>
              <a:solidFill>
                <a:srgbClr val="F1B63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84F-46F5-93D7-660C42BFB85A}"/>
              </c:ext>
            </c:extLst>
          </c:dPt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PROYECCIÓN!$G$19:$G$22</c:f>
              <c:strCache>
                <c:ptCount val="4"/>
                <c:pt idx="0">
                  <c:v>Fondos de desarrollo Local (2022)</c:v>
                </c:pt>
                <c:pt idx="1">
                  <c:v>Aporte Social 1 año (Min)</c:v>
                </c:pt>
                <c:pt idx="2">
                  <c:v>Aporte Social 1 año (Máx)</c:v>
                </c:pt>
                <c:pt idx="3">
                  <c:v>Fondos de Desarrollo Local (2020-2024)</c:v>
                </c:pt>
              </c:strCache>
            </c:strRef>
          </c:cat>
          <c:val>
            <c:numRef>
              <c:f>PROYECCIÓN!$H$19:$H$22</c:f>
              <c:numCache>
                <c:formatCode>_("$"* #,##0_);_("$"* \(#,##0\);_("$"* "-"_);_(@_)</c:formatCode>
                <c:ptCount val="4"/>
                <c:pt idx="0">
                  <c:v>865968000000</c:v>
                </c:pt>
                <c:pt idx="1">
                  <c:v>1746635938855.9165</c:v>
                </c:pt>
                <c:pt idx="2">
                  <c:v>3404310258690.0625</c:v>
                </c:pt>
                <c:pt idx="3">
                  <c:v>4393204000000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4F-46F5-93D7-660C42BFB8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747559391"/>
        <c:axId val="747559807"/>
        <c:axId val="0"/>
      </c:bar3DChart>
      <c:catAx>
        <c:axId val="747559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47559807"/>
        <c:crosses val="autoZero"/>
        <c:auto val="1"/>
        <c:lblAlgn val="ctr"/>
        <c:lblOffset val="100"/>
        <c:noMultiLvlLbl val="0"/>
      </c:catAx>
      <c:valAx>
        <c:axId val="74755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47559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B11B7-8C91-4B9C-8B60-5729F6CDF56C}" type="datetimeFigureOut">
              <a:rPr lang="es-CO" smtClean="0"/>
              <a:t>7/07/2022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B9F10-7FD5-4A7D-94AC-74B502696AD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6063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u="sng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B9F10-7FD5-4A7D-94AC-74B502696AD7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752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92D50-4AA2-42D2-B209-E221749E5ADE}" type="slidenum">
              <a:rPr lang="es-CO" smtClean="0"/>
              <a:t>11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813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48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58C081-FFFD-41B0-BC28-F818FC701402}" type="datetimeFigureOut">
              <a:rPr lang="es-CO" smtClean="0"/>
              <a:pPr>
                <a:defRPr/>
              </a:pPr>
              <a:t>7/07/2022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99C9-4407-49E4-9732-28E595B26AB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71084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B34C1F13-89F7-9548-AD28-7CF8AE5F1F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1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7485CEC-5F36-E842-9D86-08E386B745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CF5CE05-A0B0-A14E-ADE2-FEE254ED4F62}"/>
              </a:ext>
            </a:extLst>
          </p:cNvPr>
          <p:cNvSpPr txBox="1"/>
          <p:nvPr/>
        </p:nvSpPr>
        <p:spPr>
          <a:xfrm>
            <a:off x="6230137" y="2265110"/>
            <a:ext cx="4911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>
                <a:solidFill>
                  <a:schemeClr val="tx2">
                    <a:lumMod val="50000"/>
                  </a:schemeClr>
                </a:solidFill>
                <a:latin typeface="Berlin Sans FB Demi" panose="020E0802020502020306" pitchFamily="34" charset="0"/>
              </a:rPr>
              <a:t>Subdirección Asuntos Libertad Religiosa y de Conciencia</a:t>
            </a:r>
          </a:p>
        </p:txBody>
      </p:sp>
      <p:cxnSp>
        <p:nvCxnSpPr>
          <p:cNvPr id="5" name="7 Conector recto">
            <a:extLst>
              <a:ext uri="{FF2B5EF4-FFF2-40B4-BE49-F238E27FC236}">
                <a16:creationId xmlns:a16="http://schemas.microsoft.com/office/drawing/2014/main" id="{3D7BE0B2-3B3E-4391-AEB6-7CAABC02172D}"/>
              </a:ext>
            </a:extLst>
          </p:cNvPr>
          <p:cNvCxnSpPr>
            <a:cxnSpLocks/>
          </p:cNvCxnSpPr>
          <p:nvPr/>
        </p:nvCxnSpPr>
        <p:spPr>
          <a:xfrm>
            <a:off x="6339839" y="3685130"/>
            <a:ext cx="469223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027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502A11F9-3F94-FD85-F325-28E14897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904" y="0"/>
            <a:ext cx="9340192" cy="621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2257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696" y="971742"/>
            <a:ext cx="2980716" cy="44963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D51B8D2-BE4C-49EE-8517-D8692A6B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62" y="0"/>
            <a:ext cx="11763737" cy="1134319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Visitas y georreferenciación de lugares de culto</a:t>
            </a:r>
            <a:endParaRPr lang="es-CO" sz="3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F5D6CA3-8159-4AD7-8C88-102610C05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537" y="926036"/>
            <a:ext cx="3129928" cy="4579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C2F4EF-1A6B-9031-8F4A-AC11B6B37C76}"/>
              </a:ext>
            </a:extLst>
          </p:cNvPr>
          <p:cNvSpPr txBox="1"/>
          <p:nvPr/>
        </p:nvSpPr>
        <p:spPr>
          <a:xfrm>
            <a:off x="4372464" y="1936954"/>
            <a:ext cx="3249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Arial Narrow" panose="020B0606020202030204" pitchFamily="34" charset="0"/>
              </a:rPr>
              <a:t>R</a:t>
            </a:r>
            <a:r>
              <a:rPr lang="es-CO" sz="2400" dirty="0" err="1">
                <a:latin typeface="Arial Narrow" panose="020B0606020202030204" pitchFamily="34" charset="0"/>
              </a:rPr>
              <a:t>eapertura</a:t>
            </a:r>
            <a:r>
              <a:rPr lang="es-CO" sz="2400" dirty="0">
                <a:latin typeface="Arial Narrow" panose="020B0606020202030204" pitchFamily="34" charset="0"/>
              </a:rPr>
              <a:t> de lugares de culto en Bogotá.</a:t>
            </a:r>
          </a:p>
          <a:p>
            <a:pPr algn="ctr"/>
            <a:endParaRPr lang="es-CO" sz="2400" dirty="0">
              <a:latin typeface="Arial Narrow" panose="020B0606020202030204" pitchFamily="34" charset="0"/>
            </a:endParaRPr>
          </a:p>
          <a:p>
            <a:pPr algn="ctr"/>
            <a:r>
              <a:rPr lang="es-CO" sz="2400" dirty="0">
                <a:latin typeface="Arial Narrow" panose="020B0606020202030204" pitchFamily="34" charset="0"/>
              </a:rPr>
              <a:t>Mapas de lugares registrados y lugares visitados</a:t>
            </a:r>
          </a:p>
        </p:txBody>
      </p:sp>
    </p:spTree>
    <p:extLst>
      <p:ext uri="{BB962C8B-B14F-4D97-AF65-F5344CB8AC3E}">
        <p14:creationId xmlns:p14="http://schemas.microsoft.com/office/powerpoint/2010/main" val="189544996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2D2332F-8902-6FBF-0B7E-A9AEAAB891FA}"/>
              </a:ext>
            </a:extLst>
          </p:cNvPr>
          <p:cNvSpPr txBox="1"/>
          <p:nvPr/>
        </p:nvSpPr>
        <p:spPr>
          <a:xfrm>
            <a:off x="2506716" y="2695445"/>
            <a:ext cx="696809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7200" b="1" dirty="0">
                <a:solidFill>
                  <a:srgbClr val="F1B633"/>
                </a:solidFill>
                <a:latin typeface="Berlin Sans FB Demi"/>
              </a:rPr>
              <a:t>Categoría Social</a:t>
            </a:r>
            <a:endParaRPr lang="es-MX" sz="7200" b="1" dirty="0">
              <a:solidFill>
                <a:srgbClr val="F1B633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92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5B2FD3-F8CD-5381-75D3-3A4AD45E8EE2}"/>
              </a:ext>
            </a:extLst>
          </p:cNvPr>
          <p:cNvSpPr txBox="1"/>
          <p:nvPr/>
        </p:nvSpPr>
        <p:spPr>
          <a:xfrm>
            <a:off x="2131742" y="2187497"/>
            <a:ext cx="816083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sz="2400" dirty="0"/>
              <a:t>Esta categoría se compone de </a:t>
            </a:r>
            <a:r>
              <a:rPr lang="es-CO" sz="2400" b="1" dirty="0"/>
              <a:t>dieciocho (18) subcategorías </a:t>
            </a:r>
            <a:r>
              <a:rPr lang="es-CO" sz="2400" dirty="0"/>
              <a:t>que tienen como base la </a:t>
            </a:r>
            <a:r>
              <a:rPr lang="es-CO" sz="2400" b="1" dirty="0"/>
              <a:t>entrega de ayudas </a:t>
            </a:r>
            <a:r>
              <a:rPr lang="es-CO" sz="2400" dirty="0"/>
              <a:t>o </a:t>
            </a:r>
            <a:r>
              <a:rPr lang="es-CO" sz="2400" b="1" dirty="0"/>
              <a:t>realización de programas de capacitación y formación</a:t>
            </a:r>
            <a:r>
              <a:rPr lang="es-CO" sz="2400" dirty="0"/>
              <a:t>, este tipo de ayudas son las que más se conocen, que son realizadas por el sector religioso. Es importante tener en cuenta que en </a:t>
            </a:r>
            <a:r>
              <a:rPr lang="es-CO" sz="2400" b="1" dirty="0"/>
              <a:t>un (1) mes </a:t>
            </a:r>
            <a:r>
              <a:rPr lang="es-CO" sz="2400" dirty="0"/>
              <a:t>se puede llegar a </a:t>
            </a:r>
            <a:r>
              <a:rPr lang="es-CO" sz="2400" b="1" dirty="0">
                <a:solidFill>
                  <a:srgbClr val="C8102C"/>
                </a:solidFill>
              </a:rPr>
              <a:t>1´586.499</a:t>
            </a:r>
            <a:r>
              <a:rPr lang="es-CO" sz="2400" dirty="0"/>
              <a:t> </a:t>
            </a:r>
            <a:r>
              <a:rPr lang="es-CO" sz="2400" b="1" dirty="0"/>
              <a:t>atenciones</a:t>
            </a:r>
            <a:r>
              <a:rPr lang="es-CO" sz="2400" dirty="0"/>
              <a:t> o entrega de ayudas sociales, lo que equivale a </a:t>
            </a:r>
            <a:r>
              <a:rPr lang="es-CO" sz="2400" b="1" dirty="0">
                <a:solidFill>
                  <a:srgbClr val="C8102C"/>
                </a:solidFill>
              </a:rPr>
              <a:t> $ 124.072.381.272</a:t>
            </a:r>
            <a:r>
              <a:rPr lang="es-CO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7233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F7C27A-C17E-4105-BFD6-9BD031C23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955" y="432115"/>
            <a:ext cx="8286090" cy="599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81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AB658F-387D-A071-8735-2BFC57F4CDFA}"/>
              </a:ext>
            </a:extLst>
          </p:cNvPr>
          <p:cNvSpPr txBox="1"/>
          <p:nvPr/>
        </p:nvSpPr>
        <p:spPr>
          <a:xfrm>
            <a:off x="755806" y="225323"/>
            <a:ext cx="905021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800" dirty="0">
                <a:solidFill>
                  <a:srgbClr val="C8102C"/>
                </a:solidFill>
                <a:latin typeface="Amasis MT Pro Black"/>
              </a:rPr>
              <a:t>Ayuda Humanitaria (mercados y elementos de primera necesidad)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E00E316-5D4D-4B64-AB45-967FAECD0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97658"/>
              </p:ext>
            </p:extLst>
          </p:nvPr>
        </p:nvGraphicFramePr>
        <p:xfrm>
          <a:off x="755806" y="4998299"/>
          <a:ext cx="8184919" cy="1045845"/>
        </p:xfrm>
        <a:graphic>
          <a:graphicData uri="http://schemas.openxmlformats.org/drawingml/2006/table">
            <a:tbl>
              <a:tblPr/>
              <a:tblGrid>
                <a:gridCol w="2471430">
                  <a:extLst>
                    <a:ext uri="{9D8B030D-6E8A-4147-A177-3AD203B41FA5}">
                      <a16:colId xmlns:a16="http://schemas.microsoft.com/office/drawing/2014/main" val="649675128"/>
                    </a:ext>
                  </a:extLst>
                </a:gridCol>
                <a:gridCol w="1319998">
                  <a:extLst>
                    <a:ext uri="{9D8B030D-6E8A-4147-A177-3AD203B41FA5}">
                      <a16:colId xmlns:a16="http://schemas.microsoft.com/office/drawing/2014/main" val="3025159857"/>
                    </a:ext>
                  </a:extLst>
                </a:gridCol>
                <a:gridCol w="1831497">
                  <a:extLst>
                    <a:ext uri="{9D8B030D-6E8A-4147-A177-3AD203B41FA5}">
                      <a16:colId xmlns:a16="http://schemas.microsoft.com/office/drawing/2014/main" val="3206791926"/>
                    </a:ext>
                  </a:extLst>
                </a:gridCol>
                <a:gridCol w="2561994">
                  <a:extLst>
                    <a:ext uri="{9D8B030D-6E8A-4147-A177-3AD203B41FA5}">
                      <a16:colId xmlns:a16="http://schemas.microsoft.com/office/drawing/2014/main" val="218691459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Atención estandarizada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Costo Unitario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Costo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61098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Bonos equivalentes a un mercado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575.137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$87.500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$50.324.487.500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476574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748700C-635C-4CCE-894F-E096F9017C77}"/>
              </a:ext>
            </a:extLst>
          </p:cNvPr>
          <p:cNvSpPr txBox="1"/>
          <p:nvPr/>
        </p:nvSpPr>
        <p:spPr>
          <a:xfrm>
            <a:off x="755806" y="1547444"/>
            <a:ext cx="58512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1" dirty="0"/>
              <a:t>Atención identificada en los grupos focales: </a:t>
            </a:r>
          </a:p>
          <a:p>
            <a:pPr lvl="1"/>
            <a:r>
              <a:rPr lang="es-CO" sz="2000" b="1" dirty="0">
                <a:solidFill>
                  <a:srgbClr val="C8102C"/>
                </a:solidFill>
              </a:rPr>
              <a:t>Entrega de mercados, ropa y elementos de aseo.</a:t>
            </a:r>
          </a:p>
          <a:p>
            <a:pPr lvl="1"/>
            <a:endParaRPr lang="es-C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1" dirty="0"/>
              <a:t>Método de Cálculo:   </a:t>
            </a:r>
          </a:p>
          <a:p>
            <a:pPr lvl="1" algn="just"/>
            <a:r>
              <a:rPr lang="es-CO" sz="2000" b="1" dirty="0">
                <a:solidFill>
                  <a:srgbClr val="C8102C"/>
                </a:solidFill>
              </a:rPr>
              <a:t>Promedio:</a:t>
            </a:r>
            <a:r>
              <a:rPr lang="es-CO" sz="2000" dirty="0"/>
              <a:t> Se tomaron datos aportados a </a:t>
            </a:r>
            <a:r>
              <a:rPr lang="es-CO" sz="2000" b="1" dirty="0"/>
              <a:t>Colombia Compra Eficiente</a:t>
            </a:r>
            <a:r>
              <a:rPr lang="es-CO" sz="2000" dirty="0"/>
              <a:t> por parte de grandes superficies sobre cuatro tipos de </a:t>
            </a:r>
            <a:r>
              <a:rPr lang="es-CO" sz="2000" b="1" dirty="0"/>
              <a:t>bonos físicos y cuatro virtuales</a:t>
            </a:r>
            <a:r>
              <a:rPr lang="es-CO" sz="2000" dirty="0"/>
              <a:t>, equivalentes a un mercado, que comprenden valores </a:t>
            </a:r>
            <a:r>
              <a:rPr lang="es-CO" sz="2000" b="1" dirty="0"/>
              <a:t>entre 50.000 y 120.000</a:t>
            </a:r>
            <a:r>
              <a:rPr lang="es-CO" sz="2000" dirty="0"/>
              <a:t>, los cuales se promediaron.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016CB23-E7CA-45B1-BB1A-68563F333B5E}"/>
              </a:ext>
            </a:extLst>
          </p:cNvPr>
          <p:cNvSpPr txBox="1"/>
          <p:nvPr/>
        </p:nvSpPr>
        <p:spPr>
          <a:xfrm>
            <a:off x="755806" y="6263345"/>
            <a:ext cx="3918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/>
              <a:t>Fuente: </a:t>
            </a:r>
            <a:r>
              <a:rPr lang="es-CO" sz="2000" b="1" dirty="0">
                <a:solidFill>
                  <a:srgbClr val="C8102C"/>
                </a:solidFill>
              </a:rPr>
              <a:t>Colombia Compra Eficiente</a:t>
            </a:r>
          </a:p>
        </p:txBody>
      </p:sp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8566BB62-0F71-8217-AC06-7576E4864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271" y="1694224"/>
            <a:ext cx="4958719" cy="27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18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AB658F-387D-A071-8735-2BFC57F4CDFA}"/>
              </a:ext>
            </a:extLst>
          </p:cNvPr>
          <p:cNvSpPr txBox="1"/>
          <p:nvPr/>
        </p:nvSpPr>
        <p:spPr>
          <a:xfrm>
            <a:off x="755806" y="398357"/>
            <a:ext cx="90502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800" dirty="0">
                <a:solidFill>
                  <a:srgbClr val="C8102C"/>
                </a:solidFill>
                <a:latin typeface="Amasis MT Pro Black"/>
              </a:rPr>
              <a:t>Programas sociales en salud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48700C-635C-4CCE-894F-E096F9017C77}"/>
              </a:ext>
            </a:extLst>
          </p:cNvPr>
          <p:cNvSpPr txBox="1"/>
          <p:nvPr/>
        </p:nvSpPr>
        <p:spPr>
          <a:xfrm>
            <a:off x="755806" y="2068151"/>
            <a:ext cx="58512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1" dirty="0"/>
              <a:t>Atención identificada en los grupos focales: </a:t>
            </a:r>
          </a:p>
          <a:p>
            <a:pPr lvl="1"/>
            <a:r>
              <a:rPr lang="es-CO" sz="2000" b="1" dirty="0">
                <a:solidFill>
                  <a:srgbClr val="C8102C"/>
                </a:solidFill>
              </a:rPr>
              <a:t>Jornadas de salud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1" dirty="0"/>
              <a:t>Método de Cálculo:   </a:t>
            </a:r>
          </a:p>
          <a:p>
            <a:pPr lvl="1" algn="just"/>
            <a:r>
              <a:rPr lang="es-CO" sz="2000" b="1" dirty="0">
                <a:solidFill>
                  <a:srgbClr val="C8102C"/>
                </a:solidFill>
              </a:rPr>
              <a:t>Fuente directa:</a:t>
            </a:r>
            <a:r>
              <a:rPr lang="es-CO" sz="2000" dirty="0"/>
              <a:t> Se selecciona el valor por hora de los </a:t>
            </a:r>
            <a:r>
              <a:rPr lang="es-CO" sz="2000" b="1" dirty="0"/>
              <a:t>honorarios</a:t>
            </a:r>
            <a:r>
              <a:rPr lang="es-CO" sz="2000" dirty="0"/>
              <a:t> de un </a:t>
            </a:r>
            <a:r>
              <a:rPr lang="es-CO" sz="2000" b="1" dirty="0"/>
              <a:t>médico de urgencias</a:t>
            </a:r>
            <a:r>
              <a:rPr lang="es-CO" sz="2000" dirty="0"/>
              <a:t>, según resolución 042 de 2021 de </a:t>
            </a:r>
            <a:r>
              <a:rPr lang="es-CO" sz="2000" b="1" dirty="0"/>
              <a:t>la Secretaría de Salud </a:t>
            </a:r>
            <a:r>
              <a:rPr lang="es-CO" sz="2000" dirty="0"/>
              <a:t>de Bogotá.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016CB23-E7CA-45B1-BB1A-68563F333B5E}"/>
              </a:ext>
            </a:extLst>
          </p:cNvPr>
          <p:cNvSpPr txBox="1"/>
          <p:nvPr/>
        </p:nvSpPr>
        <p:spPr>
          <a:xfrm>
            <a:off x="755806" y="6259588"/>
            <a:ext cx="4221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/>
              <a:t>Fuente: </a:t>
            </a:r>
            <a:r>
              <a:rPr lang="es-CO" sz="2000" b="1" dirty="0">
                <a:solidFill>
                  <a:srgbClr val="C8102C"/>
                </a:solidFill>
              </a:rPr>
              <a:t>Secretaría de Salud de Bogotá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6B0ED8C-ED5E-4C3C-83C7-6A2E5B0C9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852898"/>
              </p:ext>
            </p:extLst>
          </p:nvPr>
        </p:nvGraphicFramePr>
        <p:xfrm>
          <a:off x="751416" y="4900083"/>
          <a:ext cx="7304982" cy="1191159"/>
        </p:xfrm>
        <a:graphic>
          <a:graphicData uri="http://schemas.openxmlformats.org/drawingml/2006/table">
            <a:tbl>
              <a:tblPr/>
              <a:tblGrid>
                <a:gridCol w="2719016">
                  <a:extLst>
                    <a:ext uri="{9D8B030D-6E8A-4147-A177-3AD203B41FA5}">
                      <a16:colId xmlns:a16="http://schemas.microsoft.com/office/drawing/2014/main" val="3873872131"/>
                    </a:ext>
                  </a:extLst>
                </a:gridCol>
                <a:gridCol w="1302523">
                  <a:extLst>
                    <a:ext uri="{9D8B030D-6E8A-4147-A177-3AD203B41FA5}">
                      <a16:colId xmlns:a16="http://schemas.microsoft.com/office/drawing/2014/main" val="974217690"/>
                    </a:ext>
                  </a:extLst>
                </a:gridCol>
                <a:gridCol w="1801823">
                  <a:extLst>
                    <a:ext uri="{9D8B030D-6E8A-4147-A177-3AD203B41FA5}">
                      <a16:colId xmlns:a16="http://schemas.microsoft.com/office/drawing/2014/main" val="3159508662"/>
                    </a:ext>
                  </a:extLst>
                </a:gridCol>
                <a:gridCol w="1481620">
                  <a:extLst>
                    <a:ext uri="{9D8B030D-6E8A-4147-A177-3AD203B41FA5}">
                      <a16:colId xmlns:a16="http://schemas.microsoft.com/office/drawing/2014/main" val="986453229"/>
                    </a:ext>
                  </a:extLst>
                </a:gridCol>
              </a:tblGrid>
              <a:tr h="58694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Atención estandarizada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Costo Unitario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Costo 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37321"/>
                  </a:ext>
                </a:extLst>
              </a:tr>
              <a:tr h="604212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Honorarios de médico por hora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83.886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$34.612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$2.903.462.232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71803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67FE41E7-417E-2FFF-3E71-2C6ED36B9A8D}"/>
              </a:ext>
            </a:extLst>
          </p:cNvPr>
          <p:cNvSpPr txBox="1"/>
          <p:nvPr/>
        </p:nvSpPr>
        <p:spPr>
          <a:xfrm>
            <a:off x="6679720" y="4364966"/>
            <a:ext cx="51873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/>
              <a:t>Fuenta:</a:t>
            </a:r>
            <a:r>
              <a:rPr lang="en-US" sz="900" dirty="0"/>
              <a:t> https://colombia.marialuisa.foundation/actividades-colombia/caqueta/con-jornada-de-promocion-de-la-salud-y-prevencion-de-la-enfermedad-se-benefician-ninos-del-caqueta/</a:t>
            </a:r>
          </a:p>
        </p:txBody>
      </p:sp>
      <p:pic>
        <p:nvPicPr>
          <p:cNvPr id="7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1E96FD0D-208A-EA45-AABD-242566299B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7232" y="1354577"/>
            <a:ext cx="5117122" cy="30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74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AB658F-387D-A071-8735-2BFC57F4CDFA}"/>
              </a:ext>
            </a:extLst>
          </p:cNvPr>
          <p:cNvSpPr txBox="1"/>
          <p:nvPr/>
        </p:nvSpPr>
        <p:spPr>
          <a:xfrm>
            <a:off x="755806" y="398357"/>
            <a:ext cx="90502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800" dirty="0">
                <a:solidFill>
                  <a:srgbClr val="C8102C"/>
                </a:solidFill>
                <a:latin typeface="Amasis MT Pro Black"/>
              </a:rPr>
              <a:t>Atención al adulto mayor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48700C-635C-4CCE-894F-E096F9017C77}"/>
              </a:ext>
            </a:extLst>
          </p:cNvPr>
          <p:cNvSpPr txBox="1"/>
          <p:nvPr/>
        </p:nvSpPr>
        <p:spPr>
          <a:xfrm>
            <a:off x="468259" y="2136632"/>
            <a:ext cx="585120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1" dirty="0"/>
              <a:t>Atención identificada en los grupos focales: </a:t>
            </a:r>
          </a:p>
          <a:p>
            <a:pPr lvl="1"/>
            <a:r>
              <a:rPr lang="es-CO" sz="2000" b="1" dirty="0">
                <a:solidFill>
                  <a:srgbClr val="C8102C"/>
                </a:solidFill>
              </a:rPr>
              <a:t>Asistencia social y económica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1" dirty="0"/>
              <a:t>Método de Cálculo:   </a:t>
            </a:r>
          </a:p>
          <a:p>
            <a:pPr lvl="1" algn="just"/>
            <a:r>
              <a:rPr lang="es-CO" sz="2000" b="1" dirty="0">
                <a:solidFill>
                  <a:srgbClr val="C8102C"/>
                </a:solidFill>
              </a:rPr>
              <a:t>Fuente directa: </a:t>
            </a:r>
            <a:r>
              <a:rPr lang="es-CO" sz="2000" dirty="0"/>
              <a:t>Se toma como referencia el </a:t>
            </a:r>
            <a:r>
              <a:rPr lang="es-CO" sz="2000" b="1" dirty="0"/>
              <a:t>subsidio tipo C </a:t>
            </a:r>
            <a:r>
              <a:rPr lang="es-CO" sz="2000" dirty="0"/>
              <a:t>otorgado a adultos mayores por parte de las </a:t>
            </a:r>
            <a:r>
              <a:rPr lang="es-CO" sz="2000" b="1" dirty="0"/>
              <a:t>alcaldías locales</a:t>
            </a:r>
            <a:r>
              <a:rPr lang="es-CO" sz="2000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016CB23-E7CA-45B1-BB1A-68563F333B5E}"/>
              </a:ext>
            </a:extLst>
          </p:cNvPr>
          <p:cNvSpPr txBox="1"/>
          <p:nvPr/>
        </p:nvSpPr>
        <p:spPr>
          <a:xfrm>
            <a:off x="755806" y="6259588"/>
            <a:ext cx="425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/>
              <a:t>Fuente: </a:t>
            </a:r>
            <a:r>
              <a:rPr lang="es-CO" sz="2000" b="1" dirty="0">
                <a:solidFill>
                  <a:srgbClr val="C8102C"/>
                </a:solidFill>
              </a:rPr>
              <a:t>Alcaldía Local de San Cristóbal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90EB8D0-FCDF-45EB-8B9C-8C6A087A5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021417"/>
              </p:ext>
            </p:extLst>
          </p:nvPr>
        </p:nvGraphicFramePr>
        <p:xfrm>
          <a:off x="755806" y="4865961"/>
          <a:ext cx="7468469" cy="1128445"/>
        </p:xfrm>
        <a:graphic>
          <a:graphicData uri="http://schemas.openxmlformats.org/drawingml/2006/table">
            <a:tbl>
              <a:tblPr/>
              <a:tblGrid>
                <a:gridCol w="3000725">
                  <a:extLst>
                    <a:ext uri="{9D8B030D-6E8A-4147-A177-3AD203B41FA5}">
                      <a16:colId xmlns:a16="http://schemas.microsoft.com/office/drawing/2014/main" val="2395950210"/>
                    </a:ext>
                  </a:extLst>
                </a:gridCol>
                <a:gridCol w="1489248">
                  <a:extLst>
                    <a:ext uri="{9D8B030D-6E8A-4147-A177-3AD203B41FA5}">
                      <a16:colId xmlns:a16="http://schemas.microsoft.com/office/drawing/2014/main" val="2826809997"/>
                    </a:ext>
                  </a:extLst>
                </a:gridCol>
                <a:gridCol w="1489248">
                  <a:extLst>
                    <a:ext uri="{9D8B030D-6E8A-4147-A177-3AD203B41FA5}">
                      <a16:colId xmlns:a16="http://schemas.microsoft.com/office/drawing/2014/main" val="3353156868"/>
                    </a:ext>
                  </a:extLst>
                </a:gridCol>
                <a:gridCol w="1489248">
                  <a:extLst>
                    <a:ext uri="{9D8B030D-6E8A-4147-A177-3AD203B41FA5}">
                      <a16:colId xmlns:a16="http://schemas.microsoft.com/office/drawing/2014/main" val="3856620816"/>
                    </a:ext>
                  </a:extLst>
                </a:gridCol>
              </a:tblGrid>
              <a:tr h="45902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Atención estandarizada</a:t>
                      </a:r>
                      <a:endParaRPr lang="es-CO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Costo Unitario</a:t>
                      </a:r>
                      <a:endParaRPr lang="es-CO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Costo Total</a:t>
                      </a:r>
                      <a:endParaRPr lang="es-CO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299896"/>
                  </a:ext>
                </a:extLst>
              </a:tr>
              <a:tr h="669417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Subsidio tipo C 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               7.329 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$125.000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$916.125.000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822573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B5D550E-A8D9-E121-E2B1-49A624EE773F}"/>
              </a:ext>
            </a:extLst>
          </p:cNvPr>
          <p:cNvSpPr txBox="1"/>
          <p:nvPr/>
        </p:nvSpPr>
        <p:spPr>
          <a:xfrm>
            <a:off x="6694098" y="4005532"/>
            <a:ext cx="5115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/>
              <a:t>Fuente:</a:t>
            </a:r>
            <a:r>
              <a:rPr lang="en-US" sz="900" dirty="0"/>
              <a:t> https://dca.gob.gt/noticias-guatemala-diario-centro-america/gobierno-dignifica-trato-a-adultos-mayores/</a:t>
            </a:r>
          </a:p>
        </p:txBody>
      </p:sp>
      <p:pic>
        <p:nvPicPr>
          <p:cNvPr id="7" name="Imagen 8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2920543B-44D9-75CC-C52E-5FCB919898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7229" y="836991"/>
            <a:ext cx="5044788" cy="31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7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44CD77-30D2-F63A-B233-1BE1338EEF1F}"/>
              </a:ext>
            </a:extLst>
          </p:cNvPr>
          <p:cNvSpPr txBox="1"/>
          <p:nvPr/>
        </p:nvSpPr>
        <p:spPr>
          <a:xfrm>
            <a:off x="2506716" y="2393521"/>
            <a:ext cx="696809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7200" b="1" dirty="0">
                <a:solidFill>
                  <a:srgbClr val="F1B633"/>
                </a:solidFill>
                <a:latin typeface="Berlin Sans FB Demi"/>
              </a:rPr>
              <a:t>Categoría de Empleabilidad</a:t>
            </a:r>
            <a:endParaRPr lang="es-MX" sz="7200" b="1" dirty="0">
              <a:solidFill>
                <a:srgbClr val="F1B633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15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827B46-6FAA-0261-56BB-057EFFEB59A4}"/>
              </a:ext>
            </a:extLst>
          </p:cNvPr>
          <p:cNvSpPr txBox="1"/>
          <p:nvPr/>
        </p:nvSpPr>
        <p:spPr>
          <a:xfrm>
            <a:off x="1843669" y="1657815"/>
            <a:ext cx="856041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sz="2400" dirty="0"/>
              <a:t>En esta categoría está conformada por </a:t>
            </a:r>
            <a:r>
              <a:rPr lang="es-CO" sz="2400" b="1" dirty="0"/>
              <a:t>tres (3) subcategorías </a:t>
            </a:r>
            <a:r>
              <a:rPr lang="es-CO" sz="2400" dirty="0"/>
              <a:t>que pretende </a:t>
            </a:r>
            <a:r>
              <a:rPr lang="es-CO" sz="2400" b="1" dirty="0"/>
              <a:t>crear espacios </a:t>
            </a:r>
            <a:r>
              <a:rPr lang="es-CO" sz="2400" dirty="0"/>
              <a:t>y darle </a:t>
            </a:r>
            <a:r>
              <a:rPr lang="es-CO" sz="2400" b="1" dirty="0"/>
              <a:t>herramientas</a:t>
            </a:r>
            <a:r>
              <a:rPr lang="es-CO" sz="2400" dirty="0"/>
              <a:t> a cada uno de los beneficiados para la </a:t>
            </a:r>
            <a:r>
              <a:rPr lang="es-CO" sz="2400" b="1" dirty="0"/>
              <a:t>consecución de empleo</a:t>
            </a:r>
            <a:r>
              <a:rPr lang="es-CO" sz="2400" dirty="0"/>
              <a:t>, las cuales en varios de los casos está dirigida a toda la población del Distrito Capital. De igual manera busca </a:t>
            </a:r>
            <a:r>
              <a:rPr lang="es-CO" sz="2400" b="1" dirty="0"/>
              <a:t>fomentar</a:t>
            </a:r>
            <a:r>
              <a:rPr lang="es-CO" sz="2400" dirty="0"/>
              <a:t> los </a:t>
            </a:r>
            <a:r>
              <a:rPr lang="es-CO" sz="2400" b="1" dirty="0"/>
              <a:t>emprendimientos</a:t>
            </a:r>
            <a:r>
              <a:rPr lang="es-CO" sz="2400" dirty="0"/>
              <a:t> en su gran mayoría se realiza por medio de ferias de emprendimiento.</a:t>
            </a:r>
            <a:endParaRPr lang="es-CO" sz="2400" dirty="0">
              <a:cs typeface="Calibri"/>
            </a:endParaRPr>
          </a:p>
          <a:p>
            <a:pPr algn="just"/>
            <a:endParaRPr lang="es-CO" sz="2400" dirty="0">
              <a:cs typeface="Calibri"/>
            </a:endParaRPr>
          </a:p>
          <a:p>
            <a:pPr algn="just"/>
            <a:r>
              <a:rPr lang="es-CO" sz="2400" dirty="0"/>
              <a:t>De esta manera las tres subcategorías de acciones de empleo y empleabilidad con </a:t>
            </a:r>
            <a:r>
              <a:rPr lang="es-CO" sz="2400" b="1" dirty="0">
                <a:solidFill>
                  <a:srgbClr val="C8102C"/>
                </a:solidFill>
              </a:rPr>
              <a:t>20.514</a:t>
            </a:r>
            <a:r>
              <a:rPr lang="es-CO" sz="2400" dirty="0"/>
              <a:t> </a:t>
            </a:r>
            <a:r>
              <a:rPr lang="es-CO" sz="2400" b="1" dirty="0"/>
              <a:t>atenciones</a:t>
            </a:r>
            <a:r>
              <a:rPr lang="es-CO" sz="2400" dirty="0"/>
              <a:t> en promedio en el mes, lo cual representa un </a:t>
            </a:r>
            <a:r>
              <a:rPr lang="es-CO" sz="2400" b="1" dirty="0"/>
              <a:t>total</a:t>
            </a:r>
            <a:r>
              <a:rPr lang="es-CO" sz="2400" dirty="0"/>
              <a:t> de </a:t>
            </a:r>
            <a:r>
              <a:rPr lang="es-CO" sz="2400" b="1" dirty="0">
                <a:solidFill>
                  <a:srgbClr val="C8102C"/>
                </a:solidFill>
              </a:rPr>
              <a:t> $ 20.481.550.033</a:t>
            </a:r>
            <a:r>
              <a:rPr lang="es-CO" sz="2400" dirty="0"/>
              <a:t>.</a:t>
            </a:r>
            <a:endParaRPr lang="es-CO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22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82CF6D0-0255-5764-94C7-2FF019AF3923}"/>
              </a:ext>
            </a:extLst>
          </p:cNvPr>
          <p:cNvSpPr txBox="1"/>
          <p:nvPr/>
        </p:nvSpPr>
        <p:spPr>
          <a:xfrm>
            <a:off x="684363" y="500635"/>
            <a:ext cx="898297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>
                <a:solidFill>
                  <a:srgbClr val="F1B633"/>
                </a:solidFill>
                <a:latin typeface="Berlin Sans FB Demi"/>
                <a:ea typeface="+mn-lt"/>
                <a:cs typeface="+mn-lt"/>
              </a:rPr>
              <a:t>Producto Política Pública, Línea Base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965277-C1AA-4306-9AB7-C992668D3C1D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>
              <a:solidFill>
                <a:srgbClr val="444444"/>
              </a:solidFill>
              <a:cs typeface="Calibri"/>
            </a:endParaRP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40500569-1407-31C1-0B6C-1906DD4C4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670170"/>
              </p:ext>
            </p:extLst>
          </p:nvPr>
        </p:nvGraphicFramePr>
        <p:xfrm>
          <a:off x="431320" y="1308339"/>
          <a:ext cx="11301965" cy="4297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85499">
                  <a:extLst>
                    <a:ext uri="{9D8B030D-6E8A-4147-A177-3AD203B41FA5}">
                      <a16:colId xmlns:a16="http://schemas.microsoft.com/office/drawing/2014/main" val="3911205376"/>
                    </a:ext>
                  </a:extLst>
                </a:gridCol>
                <a:gridCol w="1619747">
                  <a:extLst>
                    <a:ext uri="{9D8B030D-6E8A-4147-A177-3AD203B41FA5}">
                      <a16:colId xmlns:a16="http://schemas.microsoft.com/office/drawing/2014/main" val="1336440649"/>
                    </a:ext>
                  </a:extLst>
                </a:gridCol>
                <a:gridCol w="1723725">
                  <a:extLst>
                    <a:ext uri="{9D8B030D-6E8A-4147-A177-3AD203B41FA5}">
                      <a16:colId xmlns:a16="http://schemas.microsoft.com/office/drawing/2014/main" val="3811369532"/>
                    </a:ext>
                  </a:extLst>
                </a:gridCol>
                <a:gridCol w="1812600">
                  <a:extLst>
                    <a:ext uri="{9D8B030D-6E8A-4147-A177-3AD203B41FA5}">
                      <a16:colId xmlns:a16="http://schemas.microsoft.com/office/drawing/2014/main" val="857816603"/>
                    </a:ext>
                  </a:extLst>
                </a:gridCol>
                <a:gridCol w="2260394">
                  <a:extLst>
                    <a:ext uri="{9D8B030D-6E8A-4147-A177-3AD203B41FA5}">
                      <a16:colId xmlns:a16="http://schemas.microsoft.com/office/drawing/2014/main" val="713551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Objetivo General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800" u="none" strike="noStrike" noProof="0"/>
                        <a:t>Objetivo Especifico</a:t>
                      </a: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Producto Esperado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Indicador Producto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/>
                        <a:t>Meta ODS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9852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noProof="0" dirty="0"/>
                        <a:t>Fomentar el respeto por la libertad e igualdad religiosa, de culto y conciencia desde la promoción y apropiación social e institucional de una cultura que reconozca plenamente estos derechos, con el fin de convertir al Distrito Capital en una ciudad que previene y reduce su vulneración o amenaza y que afianza la pluralidad religiosa expresada material y simbólicamente en el territorio.</a:t>
                      </a:r>
                    </a:p>
                    <a:p>
                      <a:pPr lvl="0">
                        <a:buNone/>
                      </a:pPr>
                      <a:endParaRPr lang="es-ES" sz="1800" u="none" strike="noStrike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2. Garantizar</a:t>
                      </a:r>
                    </a:p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 condiciones </a:t>
                      </a:r>
                    </a:p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de igualdad</a:t>
                      </a:r>
                    </a:p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 que posibiliten el goce </a:t>
                      </a:r>
                    </a:p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efectivo de los derechos de </a:t>
                      </a:r>
                    </a:p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libertad </a:t>
                      </a:r>
                    </a:p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religiosa, de</a:t>
                      </a:r>
                    </a:p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 culto y </a:t>
                      </a:r>
                    </a:p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conciencia en Bogotá.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2.4.2 Línea base de prácticas religiosas en el Distrito Capital.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Porcentaje de avance en la elaboración de la línea base de prácticas religiosas en el Distrito Capital.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800" u="none" strike="noStrike" noProof="0" dirty="0"/>
                        <a:t>De aquí a 2030, potenciar y promover la inclusión social, económica y política de todas las personas, independientemente de su edad, sexo, discapacidad, raza, etnia, origen, religión o situación económica u otra condición.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2264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864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91C2238-1471-4409-9424-628AB5FB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09" y="2448732"/>
            <a:ext cx="11368382" cy="19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99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9FF51C-8CAC-E3DA-3FAE-23C32A7C6258}"/>
              </a:ext>
            </a:extLst>
          </p:cNvPr>
          <p:cNvSpPr txBox="1"/>
          <p:nvPr/>
        </p:nvSpPr>
        <p:spPr>
          <a:xfrm>
            <a:off x="756249" y="368061"/>
            <a:ext cx="66969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>
                <a:solidFill>
                  <a:srgbClr val="C00000"/>
                </a:solidFill>
                <a:latin typeface="Amasis MT Pro Black"/>
              </a:rPr>
              <a:t>Programas de formación para el trabajo.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1994E6-34DD-540C-C6B3-2CDF14B3B040}"/>
              </a:ext>
            </a:extLst>
          </p:cNvPr>
          <p:cNvSpPr txBox="1"/>
          <p:nvPr/>
        </p:nvSpPr>
        <p:spPr>
          <a:xfrm>
            <a:off x="755806" y="6259588"/>
            <a:ext cx="63880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000" b="1" dirty="0"/>
              <a:t>Fuente: </a:t>
            </a:r>
            <a:r>
              <a:rPr lang="es-CO" sz="2000" b="1" dirty="0">
                <a:solidFill>
                  <a:srgbClr val="C8102C"/>
                </a:solidFill>
              </a:rPr>
              <a:t>Secretaría de Desarrollo Económico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DD0E80-FA66-18DF-BA25-5A59ED1D36F0}"/>
              </a:ext>
            </a:extLst>
          </p:cNvPr>
          <p:cNvSpPr txBox="1"/>
          <p:nvPr/>
        </p:nvSpPr>
        <p:spPr>
          <a:xfrm>
            <a:off x="468259" y="1018866"/>
            <a:ext cx="5955704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1" dirty="0"/>
              <a:t>Atención identificada en los grupos focales: </a:t>
            </a:r>
          </a:p>
          <a:p>
            <a:pPr lvl="1" algn="just"/>
            <a:r>
              <a:rPr lang="es-CO" sz="2000" b="1" dirty="0">
                <a:solidFill>
                  <a:srgbClr val="C8102C"/>
                </a:solidFill>
              </a:rPr>
              <a:t>Cursos de formación no formal; Ciclo de talleres y charlas; capacitaciones para entrevistas y elaboración de Hojas de Vida.</a:t>
            </a:r>
            <a:endParaRPr lang="es-CO" sz="2000" b="1" dirty="0">
              <a:solidFill>
                <a:srgbClr val="C8102C"/>
              </a:solidFill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200" b="1" dirty="0"/>
              <a:t>Método de Cálculo:</a:t>
            </a:r>
          </a:p>
          <a:p>
            <a:pPr lvl="1" algn="just"/>
            <a:r>
              <a:rPr lang="es-CO" sz="2000" b="1" dirty="0">
                <a:solidFill>
                  <a:srgbClr val="C8102C"/>
                </a:solidFill>
              </a:rPr>
              <a:t>Fuente directa: </a:t>
            </a:r>
            <a:r>
              <a:rPr lang="es-CO" sz="2000" dirty="0">
                <a:ea typeface="+mn-lt"/>
                <a:cs typeface="+mn-lt"/>
              </a:rPr>
              <a:t>Se toma como referencia el </a:t>
            </a:r>
            <a:r>
              <a:rPr lang="es-CO" sz="2000" b="1" dirty="0">
                <a:ea typeface="+mn-lt"/>
                <a:cs typeface="+mn-lt"/>
              </a:rPr>
              <a:t>proyecto 7863 </a:t>
            </a:r>
            <a:r>
              <a:rPr lang="es-CO" sz="2000" dirty="0">
                <a:ea typeface="+mn-lt"/>
                <a:cs typeface="+mn-lt"/>
              </a:rPr>
              <a:t>de la </a:t>
            </a:r>
            <a:r>
              <a:rPr lang="es-CO" sz="2000" b="1" dirty="0">
                <a:ea typeface="+mn-lt"/>
                <a:cs typeface="+mn-lt"/>
              </a:rPr>
              <a:t>Secretaría de Desarrollo Económico</a:t>
            </a:r>
            <a:r>
              <a:rPr lang="es-CO" sz="2000" dirty="0">
                <a:ea typeface="+mn-lt"/>
                <a:cs typeface="+mn-lt"/>
              </a:rPr>
              <a:t>, que busca el </a:t>
            </a:r>
            <a:r>
              <a:rPr lang="es-CO" sz="2000" b="1" dirty="0">
                <a:ea typeface="+mn-lt"/>
                <a:cs typeface="+mn-lt"/>
              </a:rPr>
              <a:t>mejoramiento del empleo incluyente y pertinente en Bogotá</a:t>
            </a:r>
            <a:r>
              <a:rPr lang="es-CO" sz="2000" dirty="0">
                <a:ea typeface="+mn-lt"/>
                <a:cs typeface="+mn-lt"/>
              </a:rPr>
              <a:t>, se divide el costo total destinado para 4 años por el número de beneficiarios totales y el resultado se divide por 48 meses.</a:t>
            </a:r>
            <a:endParaRPr lang="es-CO" sz="2000" dirty="0">
              <a:solidFill>
                <a:srgbClr val="C8102C"/>
              </a:solidFill>
              <a:ea typeface="+mn-lt"/>
              <a:cs typeface="+mn-lt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C30E4ED-5631-CE10-1D5D-DF35E63F8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153290"/>
              </p:ext>
            </p:extLst>
          </p:nvPr>
        </p:nvGraphicFramePr>
        <p:xfrm>
          <a:off x="445697" y="5233358"/>
          <a:ext cx="10557925" cy="7687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94666">
                  <a:extLst>
                    <a:ext uri="{9D8B030D-6E8A-4147-A177-3AD203B41FA5}">
                      <a16:colId xmlns:a16="http://schemas.microsoft.com/office/drawing/2014/main" val="1215848501"/>
                    </a:ext>
                  </a:extLst>
                </a:gridCol>
                <a:gridCol w="1421418">
                  <a:extLst>
                    <a:ext uri="{9D8B030D-6E8A-4147-A177-3AD203B41FA5}">
                      <a16:colId xmlns:a16="http://schemas.microsoft.com/office/drawing/2014/main" val="1407824541"/>
                    </a:ext>
                  </a:extLst>
                </a:gridCol>
                <a:gridCol w="1798607">
                  <a:extLst>
                    <a:ext uri="{9D8B030D-6E8A-4147-A177-3AD203B41FA5}">
                      <a16:colId xmlns:a16="http://schemas.microsoft.com/office/drawing/2014/main" val="3761212211"/>
                    </a:ext>
                  </a:extLst>
                </a:gridCol>
                <a:gridCol w="2043234">
                  <a:extLst>
                    <a:ext uri="{9D8B030D-6E8A-4147-A177-3AD203B41FA5}">
                      <a16:colId xmlns:a16="http://schemas.microsoft.com/office/drawing/2014/main" val="1695710400"/>
                    </a:ext>
                  </a:extLst>
                </a:gridCol>
              </a:tblGrid>
              <a:tr h="221374">
                <a:tc>
                  <a:txBody>
                    <a:bodyPr/>
                    <a:lstStyle/>
                    <a:p>
                      <a:pPr algn="ctr"/>
                      <a:r>
                        <a:rPr lang="es-E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Atención</a:t>
                      </a:r>
                      <a:r>
                        <a:rPr lang="es-ES" dirty="0">
                          <a:effectLst/>
                        </a:rPr>
                        <a:t> Estandarizada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Cantidad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Costo Unitario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Costo Total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035271"/>
                  </a:ext>
                </a:extLst>
              </a:tr>
              <a:tr h="494401">
                <a:tc>
                  <a:txBody>
                    <a:bodyPr/>
                    <a:lstStyle/>
                    <a:p>
                      <a:r>
                        <a:rPr lang="es-ES" dirty="0">
                          <a:effectLst/>
                        </a:rPr>
                        <a:t>Proyecto 7863 Secretaría de Desarrollo Económico.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6.517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 $ 14.466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 $ 94.273.813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9605475"/>
                  </a:ext>
                </a:extLst>
              </a:tr>
            </a:tbl>
          </a:graphicData>
        </a:graphic>
      </p:graphicFrame>
      <p:pic>
        <p:nvPicPr>
          <p:cNvPr id="2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3A74777-D5AE-0963-CC39-A8A7F529D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211" y="1095784"/>
            <a:ext cx="5217334" cy="362928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633724B-4BBF-35CC-4E99-621C3113A8C9}"/>
              </a:ext>
            </a:extLst>
          </p:cNvPr>
          <p:cNvSpPr txBox="1"/>
          <p:nvPr/>
        </p:nvSpPr>
        <p:spPr>
          <a:xfrm>
            <a:off x="6622211" y="4796287"/>
            <a:ext cx="521610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/>
              <a:t>Fuente:</a:t>
            </a:r>
            <a:r>
              <a:rPr lang="en-US" sz="900" dirty="0"/>
              <a:t> https://twitter.com/johanasmedina/status/1011779111814082560/photo/2</a:t>
            </a:r>
          </a:p>
        </p:txBody>
      </p:sp>
    </p:spTree>
    <p:extLst>
      <p:ext uri="{BB962C8B-B14F-4D97-AF65-F5344CB8AC3E}">
        <p14:creationId xmlns:p14="http://schemas.microsoft.com/office/powerpoint/2010/main" val="600989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512D5B1-7E27-A918-C1F7-C696D25304D7}"/>
              </a:ext>
            </a:extLst>
          </p:cNvPr>
          <p:cNvSpPr txBox="1"/>
          <p:nvPr/>
        </p:nvSpPr>
        <p:spPr>
          <a:xfrm>
            <a:off x="828136" y="253041"/>
            <a:ext cx="9601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400" dirty="0">
                <a:solidFill>
                  <a:srgbClr val="C00000"/>
                </a:solidFill>
                <a:latin typeface="Amasis MT Pro Black"/>
              </a:rPr>
              <a:t>Apoyo a emprendimientos (actividades de producción y comercialización)</a:t>
            </a:r>
            <a:r>
              <a:rPr lang="es-ES" sz="2400" dirty="0">
                <a:solidFill>
                  <a:srgbClr val="C00000"/>
                </a:solidFill>
                <a:latin typeface="Amasis MT Pro Black"/>
              </a:rPr>
              <a:t> </a:t>
            </a:r>
            <a:endParaRPr lang="es-ES" sz="2400">
              <a:solidFill>
                <a:srgbClr val="C00000"/>
              </a:solidFill>
              <a:latin typeface="Amasis MT Pro Black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AC8FD30-375C-A1CD-C273-FE62CD538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553069"/>
              </p:ext>
            </p:extLst>
          </p:nvPr>
        </p:nvGraphicFramePr>
        <p:xfrm>
          <a:off x="474453" y="5319623"/>
          <a:ext cx="9522302" cy="8213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243980">
                  <a:extLst>
                    <a:ext uri="{9D8B030D-6E8A-4147-A177-3AD203B41FA5}">
                      <a16:colId xmlns:a16="http://schemas.microsoft.com/office/drawing/2014/main" val="3753526578"/>
                    </a:ext>
                  </a:extLst>
                </a:gridCol>
                <a:gridCol w="1290529">
                  <a:extLst>
                    <a:ext uri="{9D8B030D-6E8A-4147-A177-3AD203B41FA5}">
                      <a16:colId xmlns:a16="http://schemas.microsoft.com/office/drawing/2014/main" val="3121880242"/>
                    </a:ext>
                  </a:extLst>
                </a:gridCol>
                <a:gridCol w="2025057">
                  <a:extLst>
                    <a:ext uri="{9D8B030D-6E8A-4147-A177-3AD203B41FA5}">
                      <a16:colId xmlns:a16="http://schemas.microsoft.com/office/drawing/2014/main" val="1909374821"/>
                    </a:ext>
                  </a:extLst>
                </a:gridCol>
                <a:gridCol w="1962736">
                  <a:extLst>
                    <a:ext uri="{9D8B030D-6E8A-4147-A177-3AD203B41FA5}">
                      <a16:colId xmlns:a16="http://schemas.microsoft.com/office/drawing/2014/main" val="4055267780"/>
                    </a:ext>
                  </a:extLst>
                </a:gridCol>
              </a:tblGrid>
              <a:tr h="22899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Atención estandarizada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Cantidad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Costo Unitario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Costo Total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6553261"/>
                  </a:ext>
                </a:extLst>
              </a:tr>
              <a:tr h="547035">
                <a:tc>
                  <a:txBody>
                    <a:bodyPr/>
                    <a:lstStyle/>
                    <a:p>
                      <a:r>
                        <a:rPr lang="es-ES" dirty="0">
                          <a:effectLst/>
                        </a:rPr>
                        <a:t>Auxilio económico a emprendimientos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6.778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>
                          <a:effectLst/>
                        </a:rPr>
                        <a:t>$ 3.000.000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>
                          <a:effectLst/>
                        </a:rPr>
                        <a:t>$ 20.334.000.000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7485075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A3D1589-E5AA-E236-A9C2-F2FE78FE2ACB}"/>
              </a:ext>
            </a:extLst>
          </p:cNvPr>
          <p:cNvSpPr txBox="1"/>
          <p:nvPr/>
        </p:nvSpPr>
        <p:spPr>
          <a:xfrm>
            <a:off x="453882" y="1335168"/>
            <a:ext cx="6095619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1" dirty="0"/>
              <a:t>Atención identificada en los grupos focales: </a:t>
            </a:r>
          </a:p>
          <a:p>
            <a:pPr lvl="1" algn="just"/>
            <a:r>
              <a:rPr lang="es-CO" sz="2000" b="1" dirty="0">
                <a:solidFill>
                  <a:srgbClr val="C8102C"/>
                </a:solidFill>
              </a:rPr>
              <a:t>Programas de formación de Emprendimiento; Se apoya emprendimiento con aporte semilla o materias primas; Ferias de Emprendimiento.</a:t>
            </a:r>
            <a:endParaRPr lang="es-CO" sz="2000" b="1" dirty="0">
              <a:solidFill>
                <a:srgbClr val="C8102C"/>
              </a:solidFill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200" b="1" dirty="0"/>
              <a:t>Método de Cálculo:</a:t>
            </a:r>
          </a:p>
          <a:p>
            <a:pPr lvl="1" algn="just"/>
            <a:r>
              <a:rPr lang="es-CO" sz="2000" b="1" dirty="0">
                <a:solidFill>
                  <a:srgbClr val="C8102C"/>
                </a:solidFill>
              </a:rPr>
              <a:t>Fuente directa: </a:t>
            </a:r>
            <a:r>
              <a:rPr lang="es-CO" sz="2000" dirty="0">
                <a:ea typeface="+mn-lt"/>
                <a:cs typeface="+mn-lt"/>
              </a:rPr>
              <a:t>La fuente considerada es el programa del </a:t>
            </a:r>
            <a:r>
              <a:rPr lang="es-CO" sz="2000" b="1" dirty="0">
                <a:ea typeface="+mn-lt"/>
                <a:cs typeface="+mn-lt"/>
              </a:rPr>
              <a:t>Gobierno Distrital </a:t>
            </a:r>
            <a:r>
              <a:rPr lang="es-CO" sz="2000" dirty="0">
                <a:ea typeface="+mn-lt"/>
                <a:cs typeface="+mn-lt"/>
              </a:rPr>
              <a:t>de auxilios a emprendimientos denominado "</a:t>
            </a:r>
            <a:r>
              <a:rPr lang="es-CO" sz="2000" b="1" dirty="0">
                <a:ea typeface="+mn-lt"/>
                <a:cs typeface="+mn-lt"/>
              </a:rPr>
              <a:t>impulso Local</a:t>
            </a:r>
            <a:r>
              <a:rPr lang="es-CO" sz="2000" dirty="0">
                <a:ea typeface="+mn-lt"/>
                <a:cs typeface="+mn-lt"/>
              </a:rPr>
              <a:t>" destinados a </a:t>
            </a:r>
            <a:r>
              <a:rPr lang="es-CO" sz="2000" b="1" dirty="0">
                <a:ea typeface="+mn-lt"/>
                <a:cs typeface="+mn-lt"/>
              </a:rPr>
              <a:t>emprendimientos</a:t>
            </a:r>
            <a:r>
              <a:rPr lang="es-CO" sz="2000" dirty="0">
                <a:ea typeface="+mn-lt"/>
                <a:cs typeface="+mn-lt"/>
              </a:rPr>
              <a:t> de </a:t>
            </a:r>
            <a:r>
              <a:rPr lang="es-CO" sz="2000" b="1" dirty="0">
                <a:ea typeface="+mn-lt"/>
                <a:cs typeface="+mn-lt"/>
              </a:rPr>
              <a:t>economía popular</a:t>
            </a:r>
            <a:r>
              <a:rPr lang="es-CO" sz="2000" dirty="0">
                <a:ea typeface="+mn-lt"/>
                <a:cs typeface="+mn-lt"/>
              </a:rPr>
              <a:t>, </a:t>
            </a:r>
            <a:r>
              <a:rPr lang="es-CO" sz="2000" b="1" dirty="0">
                <a:ea typeface="+mn-lt"/>
                <a:cs typeface="+mn-lt"/>
              </a:rPr>
              <a:t>unidades productivas familiares</a:t>
            </a:r>
            <a:r>
              <a:rPr lang="es-CO" sz="2000" dirty="0">
                <a:ea typeface="+mn-lt"/>
                <a:cs typeface="+mn-lt"/>
              </a:rPr>
              <a:t> y </a:t>
            </a:r>
            <a:r>
              <a:rPr lang="es-CO" sz="2000" b="1" dirty="0">
                <a:ea typeface="+mn-lt"/>
                <a:cs typeface="+mn-lt"/>
              </a:rPr>
              <a:t>actividades tradicionales</a:t>
            </a:r>
            <a:r>
              <a:rPr lang="es-CO" sz="2000" dirty="0">
                <a:ea typeface="+mn-lt"/>
                <a:cs typeface="+mn-lt"/>
              </a:rPr>
              <a:t>, acciones que generan ingresos para subsistir diariamente.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612767-8EBF-E421-3E4E-0EF798AD9013}"/>
              </a:ext>
            </a:extLst>
          </p:cNvPr>
          <p:cNvSpPr txBox="1"/>
          <p:nvPr/>
        </p:nvSpPr>
        <p:spPr>
          <a:xfrm>
            <a:off x="612032" y="6360230"/>
            <a:ext cx="63880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000" b="1" dirty="0"/>
              <a:t>Fuente: </a:t>
            </a:r>
            <a:r>
              <a:rPr lang="es-ES" sz="2000" b="1" dirty="0">
                <a:solidFill>
                  <a:srgbClr val="C8102C"/>
                </a:solidFill>
              </a:rPr>
              <a:t>Redacción Portal Bogotá</a:t>
            </a:r>
            <a:endParaRPr lang="es-CO" sz="2000" b="1" dirty="0">
              <a:solidFill>
                <a:srgbClr val="C8102C"/>
              </a:solidFill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20C58393-0F4E-5983-331E-E67BEC67F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476" y="1642124"/>
            <a:ext cx="5259934" cy="27378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BC9D284-95F1-9EF8-8F45-97A2D310D0EA}"/>
              </a:ext>
            </a:extLst>
          </p:cNvPr>
          <p:cNvSpPr txBox="1"/>
          <p:nvPr/>
        </p:nvSpPr>
        <p:spPr>
          <a:xfrm>
            <a:off x="6708476" y="4436852"/>
            <a:ext cx="52161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/>
              <a:t>Fuente:</a:t>
            </a:r>
            <a:r>
              <a:rPr lang="en-US" sz="900" dirty="0"/>
              <a:t> https://bogota.gov.co/mi-ciudad/desarrollo-economico/feria-de-emprendimiento-en-apoyo-las-comunidades-indigenas</a:t>
            </a:r>
          </a:p>
        </p:txBody>
      </p:sp>
    </p:spTree>
    <p:extLst>
      <p:ext uri="{BB962C8B-B14F-4D97-AF65-F5344CB8AC3E}">
        <p14:creationId xmlns:p14="http://schemas.microsoft.com/office/powerpoint/2010/main" val="2186604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1DF5D6-0CD0-6078-F780-97FB11BCEB49}"/>
              </a:ext>
            </a:extLst>
          </p:cNvPr>
          <p:cNvSpPr txBox="1"/>
          <p:nvPr/>
        </p:nvSpPr>
        <p:spPr>
          <a:xfrm>
            <a:off x="2549848" y="2192237"/>
            <a:ext cx="696809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7200" b="1" dirty="0">
                <a:solidFill>
                  <a:srgbClr val="F1B633"/>
                </a:solidFill>
                <a:latin typeface="Berlin Sans FB Demi"/>
              </a:rPr>
              <a:t>Categoría Psicoespiritual </a:t>
            </a:r>
            <a:endParaRPr lang="es-MX" sz="7200" b="1" dirty="0">
              <a:solidFill>
                <a:srgbClr val="F1B633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09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0DCA67-8217-6C62-293A-BDF525B6A01A}"/>
              </a:ext>
            </a:extLst>
          </p:cNvPr>
          <p:cNvSpPr txBox="1"/>
          <p:nvPr/>
        </p:nvSpPr>
        <p:spPr>
          <a:xfrm>
            <a:off x="2289717" y="1918010"/>
            <a:ext cx="801215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sz="2400" dirty="0"/>
              <a:t>Esta categoría es importante en el presente estudio, toda vez que nunca se había medido las </a:t>
            </a:r>
            <a:r>
              <a:rPr lang="es-CO" sz="2400" b="1" dirty="0"/>
              <a:t>ayudas psicoespirituales</a:t>
            </a:r>
            <a:r>
              <a:rPr lang="es-CO" sz="2400" dirty="0"/>
              <a:t>, labor que es de vital importancia para mantener una estabilidad dentro de la sociedad del Distrito Capital y que el sector religioso impacta de gran manera. Esta categoría está conformada por </a:t>
            </a:r>
            <a:r>
              <a:rPr lang="es-CO" sz="2400" b="1" dirty="0"/>
              <a:t>seis (6) subcategorías</a:t>
            </a:r>
            <a:r>
              <a:rPr lang="es-CO" sz="2400" dirty="0"/>
              <a:t>, lo que compone un total de </a:t>
            </a:r>
            <a:r>
              <a:rPr lang="es-CO" sz="2400" b="1" dirty="0">
                <a:solidFill>
                  <a:srgbClr val="C8102C"/>
                </a:solidFill>
              </a:rPr>
              <a:t>143.018</a:t>
            </a:r>
            <a:r>
              <a:rPr lang="es-CO" sz="2400" dirty="0"/>
              <a:t> </a:t>
            </a:r>
            <a:r>
              <a:rPr lang="es-CO" sz="2400" b="1" dirty="0"/>
              <a:t>atenciones</a:t>
            </a:r>
            <a:r>
              <a:rPr lang="es-CO" sz="2400" dirty="0"/>
              <a:t>, lo que representaría inversiones alrededor de </a:t>
            </a:r>
            <a:r>
              <a:rPr lang="es-CO" sz="2400" b="1" dirty="0">
                <a:solidFill>
                  <a:srgbClr val="C8102C"/>
                </a:solidFill>
              </a:rPr>
              <a:t> $ 11.476.955.552</a:t>
            </a:r>
            <a:r>
              <a:rPr lang="es-CO" sz="24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43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C05180-9637-409E-9B58-BADD30E15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90" y="1515615"/>
            <a:ext cx="11233803" cy="381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28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8DEB58C-096C-83CC-4DC6-0E9AE6031B83}"/>
              </a:ext>
            </a:extLst>
          </p:cNvPr>
          <p:cNvSpPr txBox="1"/>
          <p:nvPr/>
        </p:nvSpPr>
        <p:spPr>
          <a:xfrm>
            <a:off x="756249" y="396815"/>
            <a:ext cx="87673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400" b="1" dirty="0">
                <a:solidFill>
                  <a:srgbClr val="C00000"/>
                </a:solidFill>
                <a:latin typeface="Amasis MT Pro Black"/>
                <a:ea typeface="Calibri Light"/>
                <a:cs typeface="Calibri Light"/>
              </a:rPr>
              <a:t>Asistencia Espiritual en Honras Fúnebres / Duelos.</a:t>
            </a:r>
            <a:endParaRPr lang="es-ES" sz="2400" b="1" dirty="0">
              <a:solidFill>
                <a:srgbClr val="C00000"/>
              </a:solidFill>
              <a:latin typeface="Amasis MT Pro Black"/>
              <a:ea typeface="Calibri"/>
              <a:cs typeface="Calibri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B5CA594-AC26-8880-D8B8-3C18D04F5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239251"/>
              </p:ext>
            </p:extLst>
          </p:nvPr>
        </p:nvGraphicFramePr>
        <p:xfrm>
          <a:off x="612130" y="5401685"/>
          <a:ext cx="9114859" cy="7205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185316">
                  <a:extLst>
                    <a:ext uri="{9D8B030D-6E8A-4147-A177-3AD203B41FA5}">
                      <a16:colId xmlns:a16="http://schemas.microsoft.com/office/drawing/2014/main" val="434346911"/>
                    </a:ext>
                  </a:extLst>
                </a:gridCol>
                <a:gridCol w="1000820">
                  <a:extLst>
                    <a:ext uri="{9D8B030D-6E8A-4147-A177-3AD203B41FA5}">
                      <a16:colId xmlns:a16="http://schemas.microsoft.com/office/drawing/2014/main" val="1073943656"/>
                    </a:ext>
                  </a:extLst>
                </a:gridCol>
                <a:gridCol w="1492856">
                  <a:extLst>
                    <a:ext uri="{9D8B030D-6E8A-4147-A177-3AD203B41FA5}">
                      <a16:colId xmlns:a16="http://schemas.microsoft.com/office/drawing/2014/main" val="3520634620"/>
                    </a:ext>
                  </a:extLst>
                </a:gridCol>
                <a:gridCol w="1435867">
                  <a:extLst>
                    <a:ext uri="{9D8B030D-6E8A-4147-A177-3AD203B41FA5}">
                      <a16:colId xmlns:a16="http://schemas.microsoft.com/office/drawing/2014/main" val="2387256358"/>
                    </a:ext>
                  </a:extLst>
                </a:gridCol>
              </a:tblGrid>
              <a:tr h="212509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Atención estandarizada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Cantidad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Costo Unitario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Costo Total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3251301"/>
                  </a:ext>
                </a:extLst>
              </a:tr>
              <a:tr h="446269">
                <a:tc>
                  <a:txBody>
                    <a:bodyPr/>
                    <a:lstStyle/>
                    <a:p>
                      <a:r>
                        <a:rPr lang="es-ES" dirty="0">
                          <a:effectLst/>
                        </a:rPr>
                        <a:t>Servicios de acompañamiento a familiares de fallecidos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7.830 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>
                          <a:effectLst/>
                        </a:rPr>
                        <a:t>$ 100.000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>
                          <a:effectLst/>
                        </a:rPr>
                        <a:t>$ 783.000.000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6312995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A52B8BF-50D0-73CF-4B68-698E2FF1BC79}"/>
              </a:ext>
            </a:extLst>
          </p:cNvPr>
          <p:cNvSpPr txBox="1"/>
          <p:nvPr/>
        </p:nvSpPr>
        <p:spPr>
          <a:xfrm>
            <a:off x="390411" y="1808394"/>
            <a:ext cx="5736186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1" dirty="0"/>
              <a:t>Atención identificada en los grupos focales: </a:t>
            </a:r>
          </a:p>
          <a:p>
            <a:pPr lvl="1" algn="just"/>
            <a:r>
              <a:rPr lang="es-CO" sz="2000" b="1" dirty="0">
                <a:solidFill>
                  <a:srgbClr val="C8102C"/>
                </a:solidFill>
              </a:rPr>
              <a:t>Acompañamiento Espiritual; Celebración de Honras Fúnebres; Acompañamientos Familiares.</a:t>
            </a:r>
            <a:endParaRPr lang="es-CO" sz="2000" b="1" dirty="0">
              <a:solidFill>
                <a:srgbClr val="C8102C"/>
              </a:solidFill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200" b="1" dirty="0"/>
              <a:t>Método de Cálculo:</a:t>
            </a:r>
          </a:p>
          <a:p>
            <a:pPr lvl="1" algn="just"/>
            <a:r>
              <a:rPr lang="es-CO" sz="2000" b="1" dirty="0">
                <a:solidFill>
                  <a:srgbClr val="C8102C"/>
                </a:solidFill>
              </a:rPr>
              <a:t>Promedio: </a:t>
            </a:r>
            <a:r>
              <a:rPr lang="es-CO" sz="2000" dirty="0">
                <a:ea typeface="+mn-lt"/>
                <a:cs typeface="+mn-lt"/>
              </a:rPr>
              <a:t>Se realiza un promedio de </a:t>
            </a:r>
            <a:r>
              <a:rPr lang="es-CO" sz="2000" b="1" dirty="0">
                <a:ea typeface="+mn-lt"/>
                <a:cs typeface="+mn-lt"/>
              </a:rPr>
              <a:t>tres tipos de acompañamiento psicosocial</a:t>
            </a:r>
            <a:r>
              <a:rPr lang="es-CO" sz="2000" dirty="0">
                <a:ea typeface="+mn-lt"/>
                <a:cs typeface="+mn-lt"/>
              </a:rPr>
              <a:t>: atenciones </a:t>
            </a:r>
            <a:r>
              <a:rPr lang="es-CO" sz="2000" b="1" dirty="0">
                <a:ea typeface="+mn-lt"/>
                <a:cs typeface="+mn-lt"/>
              </a:rPr>
              <a:t>individuales</a:t>
            </a:r>
            <a:r>
              <a:rPr lang="es-CO" sz="2000" dirty="0">
                <a:ea typeface="+mn-lt"/>
                <a:cs typeface="+mn-lt"/>
              </a:rPr>
              <a:t>, atención a </a:t>
            </a:r>
            <a:r>
              <a:rPr lang="es-CO" sz="2000" b="1" dirty="0">
                <a:ea typeface="+mn-lt"/>
                <a:cs typeface="+mn-lt"/>
              </a:rPr>
              <a:t>parejas</a:t>
            </a:r>
            <a:r>
              <a:rPr lang="es-CO" sz="2000" dirty="0">
                <a:ea typeface="+mn-lt"/>
                <a:cs typeface="+mn-lt"/>
              </a:rPr>
              <a:t> y atención a </a:t>
            </a:r>
            <a:r>
              <a:rPr lang="es-CO" sz="2000" b="1" dirty="0">
                <a:ea typeface="+mn-lt"/>
                <a:cs typeface="+mn-lt"/>
              </a:rPr>
              <a:t>familias</a:t>
            </a:r>
            <a:r>
              <a:rPr lang="es-CO" sz="2000" dirty="0">
                <a:ea typeface="+mn-lt"/>
                <a:cs typeface="+mn-lt"/>
              </a:rPr>
              <a:t>, ofrecidas por parte de Asesorías y Estrategias Psicológicas (</a:t>
            </a:r>
            <a:r>
              <a:rPr lang="es-CO" sz="2000" b="1" dirty="0">
                <a:ea typeface="+mn-lt"/>
                <a:cs typeface="+mn-lt"/>
              </a:rPr>
              <a:t>AEPSI</a:t>
            </a:r>
            <a:r>
              <a:rPr lang="es-CO" sz="2000" dirty="0">
                <a:ea typeface="+mn-lt"/>
                <a:cs typeface="+mn-lt"/>
              </a:rPr>
              <a:t>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F23A388-07F2-9667-5572-6378011F7A0A}"/>
              </a:ext>
            </a:extLst>
          </p:cNvPr>
          <p:cNvSpPr txBox="1"/>
          <p:nvPr/>
        </p:nvSpPr>
        <p:spPr>
          <a:xfrm>
            <a:off x="755806" y="6259588"/>
            <a:ext cx="63880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000" b="1" dirty="0"/>
              <a:t>Fuente: </a:t>
            </a:r>
            <a:r>
              <a:rPr lang="es-ES" sz="2000" b="1" dirty="0">
                <a:solidFill>
                  <a:srgbClr val="C8102C"/>
                </a:solidFill>
              </a:rPr>
              <a:t>AEPSI</a:t>
            </a:r>
            <a:endParaRPr lang="es-CO" sz="2000" b="1" dirty="0">
              <a:solidFill>
                <a:srgbClr val="C8102C"/>
              </a:solidFill>
            </a:endParaRPr>
          </a:p>
        </p:txBody>
      </p:sp>
      <p:pic>
        <p:nvPicPr>
          <p:cNvPr id="5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2BD25B8-29A3-9759-7562-9DED6874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8438" y="966388"/>
            <a:ext cx="5189254" cy="394340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EEBFE60-1342-3A26-14BA-3A6C61D4F6C8}"/>
              </a:ext>
            </a:extLst>
          </p:cNvPr>
          <p:cNvSpPr txBox="1"/>
          <p:nvPr/>
        </p:nvSpPr>
        <p:spPr>
          <a:xfrm>
            <a:off x="6406551" y="4911306"/>
            <a:ext cx="53167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/>
              <a:t>Fuente:</a:t>
            </a:r>
            <a:r>
              <a:rPr lang="en-US" sz="900" dirty="0"/>
              <a:t> https://elcomercio.pe/mundo/mexico/familia-lebaron-mormones-lloran-en-funeral-a-sus-familiares-asesinados-por-narcos-en-mexico-noticia/</a:t>
            </a:r>
            <a:endParaRPr lang="en-US" sz="9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416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57FA1CD-63DA-DB9D-E0F1-97F87F1D5CE9}"/>
              </a:ext>
            </a:extLst>
          </p:cNvPr>
          <p:cNvSpPr txBox="1"/>
          <p:nvPr/>
        </p:nvSpPr>
        <p:spPr>
          <a:xfrm>
            <a:off x="842513" y="339305"/>
            <a:ext cx="919863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400" b="1" dirty="0">
                <a:solidFill>
                  <a:srgbClr val="C00000"/>
                </a:solidFill>
                <a:latin typeface="Amasis MT Pro Black"/>
                <a:ea typeface="Calibri Light"/>
                <a:cs typeface="Calibri Light"/>
              </a:rPr>
              <a:t>Formación en Acciones de Convivencia y Respeto (Ética y Valores.)</a:t>
            </a:r>
            <a:r>
              <a:rPr lang="es-ES" sz="2400" b="1" dirty="0">
                <a:solidFill>
                  <a:srgbClr val="C00000"/>
                </a:solidFill>
                <a:latin typeface="Amasis MT Pro Black"/>
                <a:ea typeface="Calibri Light"/>
                <a:cs typeface="Calibri Light"/>
              </a:rPr>
              <a:t> 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F111C87-142E-8158-249F-E34685C49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203857"/>
              </p:ext>
            </p:extLst>
          </p:nvPr>
        </p:nvGraphicFramePr>
        <p:xfrm>
          <a:off x="435394" y="5300070"/>
          <a:ext cx="10244203" cy="7608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766028">
                  <a:extLst>
                    <a:ext uri="{9D8B030D-6E8A-4147-A177-3AD203B41FA5}">
                      <a16:colId xmlns:a16="http://schemas.microsoft.com/office/drawing/2014/main" val="2574284317"/>
                    </a:ext>
                  </a:extLst>
                </a:gridCol>
                <a:gridCol w="1086003">
                  <a:extLst>
                    <a:ext uri="{9D8B030D-6E8A-4147-A177-3AD203B41FA5}">
                      <a16:colId xmlns:a16="http://schemas.microsoft.com/office/drawing/2014/main" val="4083106692"/>
                    </a:ext>
                  </a:extLst>
                </a:gridCol>
                <a:gridCol w="1832765">
                  <a:extLst>
                    <a:ext uri="{9D8B030D-6E8A-4147-A177-3AD203B41FA5}">
                      <a16:colId xmlns:a16="http://schemas.microsoft.com/office/drawing/2014/main" val="1974699457"/>
                    </a:ext>
                  </a:extLst>
                </a:gridCol>
                <a:gridCol w="1559407">
                  <a:extLst>
                    <a:ext uri="{9D8B030D-6E8A-4147-A177-3AD203B41FA5}">
                      <a16:colId xmlns:a16="http://schemas.microsoft.com/office/drawing/2014/main" val="842495890"/>
                    </a:ext>
                  </a:extLst>
                </a:gridCol>
              </a:tblGrid>
              <a:tr h="247379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Atención estandarizada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Cantidad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Costo Unitario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effectLst/>
                        </a:rPr>
                        <a:t>Costo Total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2081913"/>
                  </a:ext>
                </a:extLst>
              </a:tr>
              <a:tr h="486513">
                <a:tc>
                  <a:txBody>
                    <a:bodyPr/>
                    <a:lstStyle/>
                    <a:p>
                      <a:r>
                        <a:rPr lang="es-ES" dirty="0">
                          <a:effectLst/>
                        </a:rPr>
                        <a:t>Honorarios profesionales en filosofía, ética y valores por hora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33.208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>
                          <a:effectLst/>
                        </a:rPr>
                        <a:t>$20.125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>
                          <a:effectLst/>
                        </a:rPr>
                        <a:t> $ 668.311.000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8217652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ACC2001-0F35-DC2E-9E99-46111ACAFBCA}"/>
              </a:ext>
            </a:extLst>
          </p:cNvPr>
          <p:cNvSpPr txBox="1"/>
          <p:nvPr/>
        </p:nvSpPr>
        <p:spPr>
          <a:xfrm>
            <a:off x="396373" y="1651470"/>
            <a:ext cx="5635545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1" dirty="0"/>
              <a:t>Atención identificada en los grupos focales: </a:t>
            </a:r>
          </a:p>
          <a:p>
            <a:pPr lvl="1" algn="just"/>
            <a:r>
              <a:rPr lang="es-CO" sz="2000" b="1" dirty="0">
                <a:solidFill>
                  <a:srgbClr val="C8102C"/>
                </a:solidFill>
              </a:rPr>
              <a:t>Foros, conversatorios y conferencias a los feligreses y comunidad ; cursos a privados de la libertad con los guardias y custodios; mediadores de conflicto con asistencia profesional y ética en conflictos.</a:t>
            </a:r>
            <a:endParaRPr lang="es-CO" sz="2000" b="1" dirty="0">
              <a:solidFill>
                <a:srgbClr val="C8102C"/>
              </a:solidFill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200" b="1" dirty="0"/>
              <a:t>Método de Cálculo:</a:t>
            </a:r>
          </a:p>
          <a:p>
            <a:pPr lvl="1" algn="just"/>
            <a:r>
              <a:rPr lang="es-CO" sz="2000" b="1" dirty="0">
                <a:solidFill>
                  <a:srgbClr val="C8102C"/>
                </a:solidFill>
              </a:rPr>
              <a:t>Promedio: </a:t>
            </a:r>
            <a:r>
              <a:rPr lang="es-CO" sz="2000" dirty="0">
                <a:ea typeface="+mn-lt"/>
                <a:cs typeface="+mn-lt"/>
              </a:rPr>
              <a:t>Promedio del valor de la </a:t>
            </a:r>
            <a:r>
              <a:rPr lang="es-CO" sz="2000" b="1" dirty="0">
                <a:ea typeface="+mn-lt"/>
                <a:cs typeface="+mn-lt"/>
              </a:rPr>
              <a:t>hora labor </a:t>
            </a:r>
            <a:r>
              <a:rPr lang="es-CO" sz="2000" dirty="0">
                <a:ea typeface="+mn-lt"/>
                <a:cs typeface="+mn-lt"/>
              </a:rPr>
              <a:t>de un </a:t>
            </a:r>
            <a:r>
              <a:rPr lang="es-CO" sz="2000" b="1" dirty="0">
                <a:ea typeface="+mn-lt"/>
                <a:cs typeface="+mn-lt"/>
              </a:rPr>
              <a:t>profesional en filosofía, ética y valores</a:t>
            </a:r>
            <a:r>
              <a:rPr lang="es-CO" sz="2000" dirty="0">
                <a:ea typeface="+mn-lt"/>
                <a:cs typeface="+mn-lt"/>
              </a:rPr>
              <a:t>, establecida en el </a:t>
            </a:r>
            <a:r>
              <a:rPr lang="es-CO" sz="2000" b="1" dirty="0">
                <a:ea typeface="+mn-lt"/>
                <a:cs typeface="+mn-lt"/>
              </a:rPr>
              <a:t>decreto 695 de 2021 </a:t>
            </a:r>
            <a:r>
              <a:rPr lang="es-CO" sz="2000" dirty="0">
                <a:ea typeface="+mn-lt"/>
                <a:cs typeface="+mn-lt"/>
              </a:rPr>
              <a:t>del</a:t>
            </a:r>
            <a:r>
              <a:rPr lang="es-CO" sz="2000" b="1" dirty="0">
                <a:ea typeface="+mn-lt"/>
                <a:cs typeface="+mn-lt"/>
              </a:rPr>
              <a:t> Ministerio de Educación</a:t>
            </a:r>
            <a:r>
              <a:rPr lang="es-CO" sz="2000" dirty="0">
                <a:ea typeface="+mn-lt"/>
                <a:cs typeface="+mn-lt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FB91C8-52F2-59F7-265A-522A27F97964}"/>
              </a:ext>
            </a:extLst>
          </p:cNvPr>
          <p:cNvSpPr txBox="1"/>
          <p:nvPr/>
        </p:nvSpPr>
        <p:spPr>
          <a:xfrm>
            <a:off x="755806" y="6259588"/>
            <a:ext cx="863203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000" b="1" dirty="0"/>
              <a:t>Fuente: </a:t>
            </a:r>
            <a:r>
              <a:rPr lang="es-ES" sz="2000" b="1" dirty="0">
                <a:solidFill>
                  <a:srgbClr val="C8102C"/>
                </a:solidFill>
              </a:rPr>
              <a:t>Departamento Administrativo de la Función Pública </a:t>
            </a:r>
            <a:endParaRPr lang="es-CO" sz="2000" b="1" dirty="0" err="1">
              <a:solidFill>
                <a:srgbClr val="C8102C"/>
              </a:solidFill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B6A64604-9D3B-D4B1-46AE-2B76DF6D7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1"/>
          <a:stretch/>
        </p:blipFill>
        <p:spPr>
          <a:xfrm>
            <a:off x="6205268" y="1714010"/>
            <a:ext cx="5719425" cy="230148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1DD1299-5B9C-8F6E-BE05-730888BCF27E}"/>
              </a:ext>
            </a:extLst>
          </p:cNvPr>
          <p:cNvSpPr txBox="1"/>
          <p:nvPr/>
        </p:nvSpPr>
        <p:spPr>
          <a:xfrm>
            <a:off x="6177390" y="4021663"/>
            <a:ext cx="538863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/>
              <a:t>Fuente:</a:t>
            </a:r>
            <a:r>
              <a:rPr lang="en-US" sz="900" dirty="0"/>
              <a:t> https://www.agenciapi.co/noticia/empresas/se-realizo-el-foro-bogota-nuevas-generaciones-2021</a:t>
            </a:r>
          </a:p>
        </p:txBody>
      </p:sp>
    </p:spTree>
    <p:extLst>
      <p:ext uri="{BB962C8B-B14F-4D97-AF65-F5344CB8AC3E}">
        <p14:creationId xmlns:p14="http://schemas.microsoft.com/office/powerpoint/2010/main" val="2598880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F7B978-8AD3-4699-BE53-9718B72C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94" y="1273485"/>
            <a:ext cx="10996012" cy="17481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432642-C791-4979-B926-4F6E1210D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7" y="3429000"/>
            <a:ext cx="11042647" cy="204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76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00FA5E-E624-4E10-9A93-23F340C5D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565"/>
          <a:stretch/>
        </p:blipFill>
        <p:spPr>
          <a:xfrm>
            <a:off x="791450" y="1057729"/>
            <a:ext cx="4901633" cy="47425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44C3CBD-8495-4BF6-BD5B-ED5B20887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471"/>
          <a:stretch/>
        </p:blipFill>
        <p:spPr>
          <a:xfrm>
            <a:off x="6323292" y="701964"/>
            <a:ext cx="4883294" cy="52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0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D90252-22B3-8B74-66F1-CB3B18449F48}"/>
              </a:ext>
            </a:extLst>
          </p:cNvPr>
          <p:cNvSpPr txBox="1"/>
          <p:nvPr/>
        </p:nvSpPr>
        <p:spPr>
          <a:xfrm>
            <a:off x="626853" y="2797834"/>
            <a:ext cx="1103893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sz="2000" b="1" dirty="0">
                <a:solidFill>
                  <a:srgbClr val="C8102C"/>
                </a:solidFill>
              </a:rPr>
              <a:t>Aportes Sociales de las Entidades y Organizaciones del Sector Religioso</a:t>
            </a:r>
            <a:r>
              <a:rPr lang="es-CO" sz="2000" dirty="0">
                <a:solidFill>
                  <a:srgbClr val="C8102C"/>
                </a:solidFill>
              </a:rPr>
              <a:t>. </a:t>
            </a:r>
          </a:p>
          <a:p>
            <a:pPr algn="just"/>
            <a:endParaRPr lang="es-CO" sz="2000" dirty="0">
              <a:solidFill>
                <a:srgbClr val="C8102C"/>
              </a:solidFill>
            </a:endParaRPr>
          </a:p>
          <a:p>
            <a:pPr algn="just"/>
            <a:r>
              <a:rPr lang="es-CO" sz="2000" dirty="0"/>
              <a:t>El </a:t>
            </a:r>
            <a:r>
              <a:rPr lang="es-CO" sz="2000" b="1" dirty="0"/>
              <a:t>Gobierno Distrital </a:t>
            </a:r>
            <a:r>
              <a:rPr lang="es-CO" sz="2000" dirty="0"/>
              <a:t>con la </a:t>
            </a:r>
            <a:r>
              <a:rPr lang="es-CO" sz="2000" b="1" dirty="0"/>
              <a:t>coordinación</a:t>
            </a:r>
            <a:r>
              <a:rPr lang="es-CO" sz="2000" dirty="0"/>
              <a:t> de la </a:t>
            </a:r>
            <a:r>
              <a:rPr lang="es-CO" sz="2000" b="1" dirty="0"/>
              <a:t>Secretaría Distrital de Gobierno</a:t>
            </a:r>
            <a:r>
              <a:rPr lang="es-CO" sz="2000" dirty="0"/>
              <a:t>, </a:t>
            </a:r>
            <a:r>
              <a:rPr lang="es-CO" sz="2000" b="1" dirty="0"/>
              <a:t>emprenderá acciones que promuevan la articulación intersectorial, interinstitucional y territorial para la garantía y goce efectivo del ejercicio del derecho a la libertad religiosa, de cultos y conciencia en Bogotá</a:t>
            </a:r>
            <a:r>
              <a:rPr lang="es-CO" sz="2000" dirty="0"/>
              <a:t>. Para tal efecto </a:t>
            </a:r>
            <a:r>
              <a:rPr lang="es-CO" sz="2000" b="1" dirty="0"/>
              <a:t>realizará las acciones que permitan caracterizar</a:t>
            </a:r>
            <a:r>
              <a:rPr lang="es-CO" sz="2000" dirty="0"/>
              <a:t> </a:t>
            </a:r>
            <a:r>
              <a:rPr lang="es-CO" sz="2000" b="1" dirty="0"/>
              <a:t>la labor </a:t>
            </a:r>
            <a:r>
              <a:rPr lang="es-CO" sz="2000" dirty="0"/>
              <a:t>social, cultural, educativa, de salud, de convivencia, de paz y reconciliación </a:t>
            </a:r>
            <a:r>
              <a:rPr lang="es-CO" sz="2000" b="1" dirty="0"/>
              <a:t>de las Entidades Religiosas y Organizaciones del Sector Religioso </a:t>
            </a:r>
            <a:r>
              <a:rPr lang="es-CO" sz="2000" dirty="0"/>
              <a:t>en el marco de las </a:t>
            </a:r>
            <a:r>
              <a:rPr lang="es-CO" sz="2000" b="1" dirty="0"/>
              <a:t>políticas públicas de libertad religiosa y de cultos</a:t>
            </a:r>
            <a:r>
              <a:rPr lang="es-CO" sz="2000" dirty="0"/>
              <a:t> nacional y distrital, con el propósito que dichos aportes contribuyan al cumplimiento de las metas del presente Plan Distrital de Desarrollo.</a:t>
            </a:r>
            <a:endParaRPr lang="es-CO" sz="2000" dirty="0">
              <a:cs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A88568-A9C9-E936-DB56-6021A6BD94F4}"/>
              </a:ext>
            </a:extLst>
          </p:cNvPr>
          <p:cNvSpPr txBox="1"/>
          <p:nvPr/>
        </p:nvSpPr>
        <p:spPr>
          <a:xfrm>
            <a:off x="123646" y="138274"/>
            <a:ext cx="1195908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s-CO" sz="4000" dirty="0">
                <a:solidFill>
                  <a:srgbClr val="F1B633"/>
                </a:solidFill>
                <a:latin typeface="Berlin Sans FB Demi"/>
                <a:ea typeface="+mn-lt"/>
                <a:cs typeface="+mn-lt"/>
              </a:rPr>
              <a:t>Artículo 67 del Plan de Desarrollo </a:t>
            </a:r>
            <a:endParaRPr lang="es-ES" sz="4000" dirty="0"/>
          </a:p>
          <a:p>
            <a:pPr algn="ctr"/>
            <a:r>
              <a:rPr lang="es-CO" sz="4000" dirty="0">
                <a:solidFill>
                  <a:srgbClr val="F1B633"/>
                </a:solidFill>
                <a:latin typeface="Berlin Sans FB Demi"/>
                <a:ea typeface="+mn-lt"/>
                <a:cs typeface="+mn-lt"/>
              </a:rPr>
              <a:t>"</a:t>
            </a:r>
            <a:r>
              <a:rPr lang="es-CO" sz="4000" i="1" dirty="0">
                <a:solidFill>
                  <a:srgbClr val="F1B633"/>
                </a:solidFill>
                <a:latin typeface="Berlin Sans FB Demi"/>
                <a:ea typeface="+mn-lt"/>
                <a:cs typeface="+mn-lt"/>
              </a:rPr>
              <a:t>UN NUEVO CONTRATO SOCIAL Y AMBIENTAL PARA LA BOGOTÁ DEL SIGLO XX</a:t>
            </a:r>
            <a:r>
              <a:rPr lang="es-CO" sz="4000" dirty="0">
                <a:solidFill>
                  <a:srgbClr val="F1B633"/>
                </a:solidFill>
                <a:latin typeface="Berlin Sans FB Demi"/>
                <a:ea typeface="+mn-lt"/>
                <a:cs typeface="+mn-lt"/>
              </a:rPr>
              <a:t>"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342615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F2390A5-F25A-4987-B852-2BB3A150D75A}"/>
              </a:ext>
            </a:extLst>
          </p:cNvPr>
          <p:cNvGraphicFramePr>
            <a:graphicFrameLocks/>
          </p:cNvGraphicFramePr>
          <p:nvPr/>
        </p:nvGraphicFramePr>
        <p:xfrm>
          <a:off x="850502" y="917575"/>
          <a:ext cx="10490996" cy="502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4167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Vista aérea de una ciudad&#10;&#10;Descripción generada automáticamente">
            <a:extLst>
              <a:ext uri="{FF2B5EF4-FFF2-40B4-BE49-F238E27FC236}">
                <a16:creationId xmlns:a16="http://schemas.microsoft.com/office/drawing/2014/main" id="{0BF68ABF-B424-407A-A6F2-AC193B1FF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0" r="3879"/>
          <a:stretch/>
        </p:blipFill>
        <p:spPr>
          <a:xfrm>
            <a:off x="1524" y="223145"/>
            <a:ext cx="12188952" cy="64117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CFDB84-C3D6-0915-4595-3716DB8FA719}"/>
              </a:ext>
            </a:extLst>
          </p:cNvPr>
          <p:cNvSpPr txBox="1"/>
          <p:nvPr/>
        </p:nvSpPr>
        <p:spPr>
          <a:xfrm>
            <a:off x="7207277" y="2387496"/>
            <a:ext cx="5113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0" b="1" dirty="0">
                <a:solidFill>
                  <a:srgbClr val="F1B633"/>
                </a:solidFill>
                <a:latin typeface="Berlin Sans FB Demi" panose="020E0802020502020306" pitchFamily="34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340127251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92CDC22-4079-8144-91B8-36261CA9052B}"/>
              </a:ext>
            </a:extLst>
          </p:cNvPr>
          <p:cNvGrpSpPr/>
          <p:nvPr/>
        </p:nvGrpSpPr>
        <p:grpSpPr>
          <a:xfrm>
            <a:off x="431597" y="0"/>
            <a:ext cx="11419027" cy="6858000"/>
            <a:chOff x="431597" y="0"/>
            <a:chExt cx="11419027" cy="6858000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127A2614-B565-AE4A-8A11-A54AE128B630}"/>
                </a:ext>
              </a:extLst>
            </p:cNvPr>
            <p:cNvSpPr/>
            <p:nvPr/>
          </p:nvSpPr>
          <p:spPr>
            <a:xfrm>
              <a:off x="431597" y="0"/>
              <a:ext cx="11419027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1B633"/>
                </a:solidFill>
              </a:endParaRP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B31C170F-31F9-CC46-A909-468C885F2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5532" y="5123625"/>
              <a:ext cx="2122958" cy="1086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9017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925DC1-56D2-4BBC-79A9-CFDC21055C28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Mesa Técnica de Universidades del Hecho Religioso</a:t>
            </a:r>
            <a:endParaRPr lang="es-ES" sz="3300" b="1" kern="12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4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B7D0D96-F6C3-C745-53C0-D8683E6D7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503812"/>
            <a:ext cx="6780700" cy="38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3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37B23AE-9181-EF43-BAC4-1A965405D1A6}"/>
              </a:ext>
            </a:extLst>
          </p:cNvPr>
          <p:cNvSpPr txBox="1"/>
          <p:nvPr/>
        </p:nvSpPr>
        <p:spPr>
          <a:xfrm>
            <a:off x="2664867" y="2278502"/>
            <a:ext cx="696809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7200" b="1" dirty="0">
                <a:solidFill>
                  <a:srgbClr val="F1B633"/>
                </a:solidFill>
                <a:latin typeface="Berlin Sans FB Demi"/>
              </a:rPr>
              <a:t>Aporte Social y Psicoespiritual</a:t>
            </a:r>
            <a:endParaRPr lang="es-MX" sz="7200" b="1" dirty="0">
              <a:solidFill>
                <a:srgbClr val="F1B633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07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537B23AE-9181-EF43-BAC4-1A965405D1A6}"/>
              </a:ext>
            </a:extLst>
          </p:cNvPr>
          <p:cNvSpPr txBox="1"/>
          <p:nvPr/>
        </p:nvSpPr>
        <p:spPr>
          <a:xfrm>
            <a:off x="1653363" y="365760"/>
            <a:ext cx="9367203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>
              <a:solidFill>
                <a:srgbClr val="F1B633"/>
              </a:solidFill>
              <a:latin typeface="Berlin Sans FB Demi"/>
              <a:ea typeface="+mj-ea"/>
              <a:cs typeface="+mj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E8E529-49D3-43D1-B411-889A9F4143D8}"/>
              </a:ext>
            </a:extLst>
          </p:cNvPr>
          <p:cNvSpPr txBox="1"/>
          <p:nvPr/>
        </p:nvSpPr>
        <p:spPr>
          <a:xfrm>
            <a:off x="1295594" y="2046698"/>
            <a:ext cx="10082739" cy="44562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CO" sz="2400" dirty="0">
                <a:ea typeface="+mn-lt"/>
                <a:cs typeface="+mn-lt"/>
              </a:rPr>
              <a:t>Partiendo de lo establecido en el </a:t>
            </a:r>
            <a:r>
              <a:rPr lang="es-CO" sz="2400" b="1" dirty="0">
                <a:ea typeface="+mn-lt"/>
                <a:cs typeface="+mn-lt"/>
              </a:rPr>
              <a:t>artículo 67</a:t>
            </a:r>
            <a:r>
              <a:rPr lang="es-CO" sz="2400" dirty="0">
                <a:ea typeface="+mn-lt"/>
                <a:cs typeface="+mn-lt"/>
              </a:rPr>
              <a:t> del </a:t>
            </a:r>
            <a:r>
              <a:rPr lang="es-CO" sz="2400" b="1" dirty="0">
                <a:ea typeface="+mn-lt"/>
                <a:cs typeface="+mn-lt"/>
              </a:rPr>
              <a:t>Plan de Desarrollo Distrital </a:t>
            </a:r>
            <a:r>
              <a:rPr lang="es-CO" sz="2400" dirty="0">
                <a:ea typeface="+mn-lt"/>
                <a:cs typeface="+mn-lt"/>
              </a:rPr>
              <a:t>se organizaron </a:t>
            </a:r>
            <a:r>
              <a:rPr lang="es-CO" sz="2400" b="1" dirty="0">
                <a:ea typeface="+mn-lt"/>
                <a:cs typeface="+mn-lt"/>
              </a:rPr>
              <a:t>“Grupos Focales” </a:t>
            </a:r>
            <a:r>
              <a:rPr lang="es-CO" sz="2400" dirty="0">
                <a:ea typeface="+mn-lt"/>
                <a:cs typeface="+mn-lt"/>
              </a:rPr>
              <a:t>desde los </a:t>
            </a:r>
            <a:r>
              <a:rPr lang="es-CO" sz="2400" b="1" dirty="0">
                <a:ea typeface="+mn-lt"/>
                <a:cs typeface="+mn-lt"/>
              </a:rPr>
              <a:t>comités locales establecidos</a:t>
            </a:r>
            <a:r>
              <a:rPr lang="es-CO" sz="2400" dirty="0">
                <a:ea typeface="+mn-lt"/>
                <a:cs typeface="+mn-lt"/>
              </a:rPr>
              <a:t>, con </a:t>
            </a:r>
            <a:r>
              <a:rPr lang="es-CO" sz="2400" b="1" dirty="0">
                <a:ea typeface="+mn-lt"/>
                <a:cs typeface="+mn-lt"/>
              </a:rPr>
              <a:t>organizaciones sociales </a:t>
            </a:r>
            <a:r>
              <a:rPr lang="es-CO" sz="2400" dirty="0">
                <a:ea typeface="+mn-lt"/>
                <a:cs typeface="+mn-lt"/>
              </a:rPr>
              <a:t>y </a:t>
            </a:r>
            <a:r>
              <a:rPr lang="es-CO" sz="2400" b="1" dirty="0">
                <a:ea typeface="+mn-lt"/>
                <a:cs typeface="+mn-lt"/>
              </a:rPr>
              <a:t>entidades religiosas</a:t>
            </a:r>
            <a:r>
              <a:rPr lang="es-CO" sz="2400" dirty="0">
                <a:ea typeface="+mn-lt"/>
                <a:cs typeface="+mn-lt"/>
              </a:rPr>
              <a:t>.  La metodología del ejercicio se consolidó en las </a:t>
            </a:r>
            <a:r>
              <a:rPr lang="es-CO" sz="2400" b="1" dirty="0">
                <a:ea typeface="+mn-lt"/>
                <a:cs typeface="+mn-lt"/>
              </a:rPr>
              <a:t>mesas de trabajo del comité distrital de libertad religiosa</a:t>
            </a:r>
            <a:r>
              <a:rPr lang="es-CO" sz="2400" dirty="0">
                <a:ea typeface="+mn-lt"/>
                <a:cs typeface="+mn-lt"/>
              </a:rPr>
              <a:t>, el programa de las naciones unidas para el Desarrollo (</a:t>
            </a:r>
            <a:r>
              <a:rPr lang="es-CO" sz="2400" b="1" dirty="0">
                <a:ea typeface="+mn-lt"/>
                <a:cs typeface="+mn-lt"/>
              </a:rPr>
              <a:t>PNUD</a:t>
            </a:r>
            <a:r>
              <a:rPr lang="es-CO" sz="2400" dirty="0">
                <a:ea typeface="+mn-lt"/>
                <a:cs typeface="+mn-lt"/>
              </a:rPr>
              <a:t>) y el </a:t>
            </a:r>
            <a:r>
              <a:rPr lang="es-CO" sz="2400" b="1" dirty="0">
                <a:ea typeface="+mn-lt"/>
                <a:cs typeface="+mn-lt"/>
              </a:rPr>
              <a:t>equipo técnico </a:t>
            </a:r>
            <a:r>
              <a:rPr lang="es-CO" sz="2400" dirty="0">
                <a:ea typeface="+mn-lt"/>
                <a:cs typeface="+mn-lt"/>
              </a:rPr>
              <a:t>de la </a:t>
            </a:r>
            <a:r>
              <a:rPr lang="es-CO" sz="2400" b="1" dirty="0">
                <a:ea typeface="+mn-lt"/>
                <a:cs typeface="+mn-lt"/>
              </a:rPr>
              <a:t>Subdirección de Asuntos de Libertad Religiosa y Conciencia</a:t>
            </a:r>
            <a:r>
              <a:rPr lang="es-CO" sz="2400" dirty="0">
                <a:ea typeface="+mn-lt"/>
                <a:cs typeface="+mn-lt"/>
              </a:rPr>
              <a:t>.</a:t>
            </a:r>
            <a:endParaRPr lang="es-CO" dirty="0"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C105330-268A-0E3D-BDAA-84C2B1C90F7A}"/>
              </a:ext>
            </a:extLst>
          </p:cNvPr>
          <p:cNvSpPr txBox="1"/>
          <p:nvPr/>
        </p:nvSpPr>
        <p:spPr>
          <a:xfrm>
            <a:off x="2352137" y="296174"/>
            <a:ext cx="750210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3200" b="1">
                <a:solidFill>
                  <a:srgbClr val="F1B633"/>
                </a:solidFill>
                <a:latin typeface="Berlin Sans FB"/>
                <a:cs typeface="Calibri Light"/>
              </a:rPr>
              <a:t>Dinámicas de grupos focales en comités locales de libertad religiosa</a:t>
            </a:r>
            <a:endParaRPr lang="es-ES" sz="3200">
              <a:solidFill>
                <a:srgbClr val="F1B633"/>
              </a:solidFill>
              <a:latin typeface="Berlin Sans FB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4514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CA57F2BF-754A-43B2-B944-3F89ADC62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13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7" name="Imagen 6" descr="Un grupo de personas sentadas en la calle&#10;&#10;Descripción generada automáticamente con confianza media">
            <a:extLst>
              <a:ext uri="{FF2B5EF4-FFF2-40B4-BE49-F238E27FC236}">
                <a16:creationId xmlns:a16="http://schemas.microsoft.com/office/drawing/2014/main" id="{1DC3D711-7AA4-4E33-9610-B557B86DE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1" r="16141" b="-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1" name="Imagen 10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529F25DE-26A2-4906-A400-4E9F6C0696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3" name="Imagen 12" descr="Un grupo de personas en una sala&#10;&#10;Descripción generada automáticamente">
            <a:extLst>
              <a:ext uri="{FF2B5EF4-FFF2-40B4-BE49-F238E27FC236}">
                <a16:creationId xmlns:a16="http://schemas.microsoft.com/office/drawing/2014/main" id="{27C5DC84-2EE8-4D30-BCE2-868E31B1A8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39" r="1" b="8375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Imagen 8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05B7D801-5591-43B2-8978-539906405B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96" r="8464" b="-2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7529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Captura de pantalla de un celular con la foto de un hombre&#10;&#10;Descripción generada automáticamente">
            <a:extLst>
              <a:ext uri="{FF2B5EF4-FFF2-40B4-BE49-F238E27FC236}">
                <a16:creationId xmlns:a16="http://schemas.microsoft.com/office/drawing/2014/main" id="{7B135CF9-C5D5-4C16-B69E-6EDE5224B8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04" y="321733"/>
            <a:ext cx="2963508" cy="2236177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FB6AC598-4459-4687-848D-0567071413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5"/>
          <a:stretch/>
        </p:blipFill>
        <p:spPr>
          <a:xfrm>
            <a:off x="4844092" y="839133"/>
            <a:ext cx="2416551" cy="12101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3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4C7377A4-05CA-45F7-BF29-1C48B3C92F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319" y="3006496"/>
            <a:ext cx="4824552" cy="33851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4CE4338-5C95-408D-9700-397AB18146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600000">
            <a:off x="7853268" y="631546"/>
            <a:ext cx="3567362" cy="269316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Captura de pantalla de un celular con la foto de una persona&#10;&#10;Descripción generada automáticamente">
            <a:extLst>
              <a:ext uri="{FF2B5EF4-FFF2-40B4-BE49-F238E27FC236}">
                <a16:creationId xmlns:a16="http://schemas.microsoft.com/office/drawing/2014/main" id="{DCA4226F-A424-433A-B3C5-865EA17B02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04"/>
          <a:stretch/>
        </p:blipFill>
        <p:spPr>
          <a:xfrm>
            <a:off x="8151146" y="4172622"/>
            <a:ext cx="2971083" cy="20538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A8A7CB-28EE-4E6D-01DC-7BC3A12FCB4D}"/>
              </a:ext>
            </a:extLst>
          </p:cNvPr>
          <p:cNvSpPr txBox="1"/>
          <p:nvPr/>
        </p:nvSpPr>
        <p:spPr>
          <a:xfrm>
            <a:off x="4767695" y="1979468"/>
            <a:ext cx="86417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Fuente: </a:t>
            </a:r>
            <a:r>
              <a:rPr lang="en-US" sz="800"/>
              <a:t>SALRYC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E4DFA-1BCA-5135-9CBA-2E84255DDEA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Fuente: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C32B16-B21D-EDD5-F0F1-6AFA14AA289E}"/>
              </a:ext>
            </a:extLst>
          </p:cNvPr>
          <p:cNvSpPr txBox="1"/>
          <p:nvPr/>
        </p:nvSpPr>
        <p:spPr>
          <a:xfrm>
            <a:off x="723899" y="2516331"/>
            <a:ext cx="86417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Fuente: </a:t>
            </a:r>
            <a:r>
              <a:rPr lang="en-US" sz="800"/>
              <a:t>SALRYC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B51923-291C-7E87-7395-0FD45132CB53}"/>
              </a:ext>
            </a:extLst>
          </p:cNvPr>
          <p:cNvSpPr txBox="1"/>
          <p:nvPr/>
        </p:nvSpPr>
        <p:spPr>
          <a:xfrm>
            <a:off x="1503218" y="6326332"/>
            <a:ext cx="86417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Fuente: </a:t>
            </a:r>
            <a:r>
              <a:rPr lang="en-US" sz="800"/>
              <a:t>SALRYC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0A31F6-5C2C-C255-F561-B76D9E32BA94}"/>
              </a:ext>
            </a:extLst>
          </p:cNvPr>
          <p:cNvSpPr txBox="1"/>
          <p:nvPr/>
        </p:nvSpPr>
        <p:spPr>
          <a:xfrm>
            <a:off x="7763740" y="3278331"/>
            <a:ext cx="86417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Fuente: </a:t>
            </a:r>
            <a:r>
              <a:rPr lang="en-US" sz="800"/>
              <a:t>SALRYC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36E36F-D2A5-DE68-39B5-1E416EB477FC}"/>
              </a:ext>
            </a:extLst>
          </p:cNvPr>
          <p:cNvSpPr txBox="1"/>
          <p:nvPr/>
        </p:nvSpPr>
        <p:spPr>
          <a:xfrm>
            <a:off x="8094874" y="6195593"/>
            <a:ext cx="86417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 dirty="0"/>
              <a:t>Fuente: </a:t>
            </a:r>
            <a:r>
              <a:rPr lang="en-US" sz="800" dirty="0"/>
              <a:t>SALRYC</a:t>
            </a:r>
          </a:p>
        </p:txBody>
      </p:sp>
    </p:spTree>
    <p:extLst>
      <p:ext uri="{BB962C8B-B14F-4D97-AF65-F5344CB8AC3E}">
        <p14:creationId xmlns:p14="http://schemas.microsoft.com/office/powerpoint/2010/main" val="3267375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2B5C0E5-759A-4038-8473-2F99EDCCD35C}"/>
              </a:ext>
            </a:extLst>
          </p:cNvPr>
          <p:cNvSpPr txBox="1"/>
          <p:nvPr/>
        </p:nvSpPr>
        <p:spPr>
          <a:xfrm>
            <a:off x="1031444" y="712087"/>
            <a:ext cx="9602935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O" sz="2100" dirty="0">
                <a:latin typeface="+mj-lt"/>
              </a:rPr>
              <a:t>La dinámica de recolección de información </a:t>
            </a:r>
            <a:r>
              <a:rPr lang="es-CO" sz="2100" b="1" dirty="0">
                <a:latin typeface="+mj-lt"/>
              </a:rPr>
              <a:t>“Grupo focal”</a:t>
            </a:r>
            <a:r>
              <a:rPr lang="es-CO" sz="2100" dirty="0">
                <a:latin typeface="+mj-lt"/>
              </a:rPr>
              <a:t> está compuesta por </a:t>
            </a:r>
            <a:r>
              <a:rPr lang="es-CO" sz="2100" b="1" dirty="0">
                <a:latin typeface="+mj-lt"/>
              </a:rPr>
              <a:t>3 momentos:</a:t>
            </a:r>
            <a:endParaRPr lang="es-CO" sz="2100" b="1" dirty="0">
              <a:latin typeface="+mj-lt"/>
              <a:cs typeface="Calibri Light"/>
            </a:endParaRPr>
          </a:p>
          <a:p>
            <a:pPr marL="342900" indent="-342900" algn="just">
              <a:buAutoNum type="arabicPeriod"/>
            </a:pPr>
            <a:r>
              <a:rPr lang="es-CO" sz="2100" dirty="0">
                <a:latin typeface="+mj-lt"/>
              </a:rPr>
              <a:t>El equipo de la subdirección </a:t>
            </a:r>
            <a:r>
              <a:rPr lang="es-CO" sz="2100" b="1" dirty="0">
                <a:latin typeface="+mj-lt"/>
              </a:rPr>
              <a:t>expuso el contexto del ejercicio sobre el aporte social </a:t>
            </a:r>
            <a:r>
              <a:rPr lang="es-CO" sz="2100" dirty="0">
                <a:latin typeface="+mj-lt"/>
              </a:rPr>
              <a:t>producido por las organizaciones religiosas, </a:t>
            </a:r>
            <a:r>
              <a:rPr lang="es-CO" sz="2100" b="1" dirty="0">
                <a:latin typeface="+mj-lt"/>
              </a:rPr>
              <a:t>su importancia y consideración</a:t>
            </a:r>
            <a:r>
              <a:rPr lang="es-CO" sz="2100" dirty="0">
                <a:latin typeface="+mj-lt"/>
              </a:rPr>
              <a:t>.</a:t>
            </a:r>
            <a:endParaRPr lang="es-CO" sz="2100" dirty="0">
              <a:latin typeface="+mj-lt"/>
              <a:cs typeface="Calibri Light"/>
            </a:endParaRPr>
          </a:p>
          <a:p>
            <a:pPr marL="342900" indent="-342900" algn="just">
              <a:buAutoNum type="arabicPeriod"/>
            </a:pPr>
            <a:r>
              <a:rPr lang="es-CO" sz="2100" b="1" dirty="0">
                <a:latin typeface="+mj-lt"/>
              </a:rPr>
              <a:t>Diálogo con los asistentes</a:t>
            </a:r>
            <a:r>
              <a:rPr lang="es-CO" sz="2100" dirty="0">
                <a:latin typeface="+mj-lt"/>
              </a:rPr>
              <a:t>, en donde los </a:t>
            </a:r>
            <a:r>
              <a:rPr lang="es-CO" sz="2100" b="1" dirty="0">
                <a:latin typeface="+mj-lt"/>
              </a:rPr>
              <a:t>líderes</a:t>
            </a:r>
            <a:r>
              <a:rPr lang="es-CO" sz="2100" dirty="0">
                <a:latin typeface="+mj-lt"/>
              </a:rPr>
              <a:t>  y </a:t>
            </a:r>
            <a:r>
              <a:rPr lang="es-CO" sz="2100" b="1" dirty="0">
                <a:latin typeface="+mj-lt"/>
              </a:rPr>
              <a:t>representantes</a:t>
            </a:r>
            <a:r>
              <a:rPr lang="es-CO" sz="2100" dirty="0">
                <a:latin typeface="+mj-lt"/>
              </a:rPr>
              <a:t> </a:t>
            </a:r>
            <a:r>
              <a:rPr lang="es-CO" sz="2100" b="1" dirty="0">
                <a:latin typeface="+mj-lt"/>
              </a:rPr>
              <a:t>expresaron</a:t>
            </a:r>
            <a:r>
              <a:rPr lang="es-CO" sz="2100" dirty="0">
                <a:latin typeface="+mj-lt"/>
              </a:rPr>
              <a:t> las </a:t>
            </a:r>
            <a:r>
              <a:rPr lang="es-CO" sz="2100" b="1" dirty="0">
                <a:latin typeface="+mj-lt"/>
              </a:rPr>
              <a:t>acciones sociales</a:t>
            </a:r>
            <a:r>
              <a:rPr lang="es-CO" sz="2100" dirty="0">
                <a:latin typeface="+mj-lt"/>
              </a:rPr>
              <a:t>, los </a:t>
            </a:r>
            <a:r>
              <a:rPr lang="es-CO" sz="2100" b="1" dirty="0">
                <a:latin typeface="+mj-lt"/>
              </a:rPr>
              <a:t>beneficiados</a:t>
            </a:r>
            <a:r>
              <a:rPr lang="es-CO" sz="2100" dirty="0">
                <a:latin typeface="+mj-lt"/>
              </a:rPr>
              <a:t>, los </a:t>
            </a:r>
            <a:r>
              <a:rPr lang="es-CO" sz="2100" b="1" dirty="0">
                <a:latin typeface="+mj-lt"/>
              </a:rPr>
              <a:t>contextos</a:t>
            </a:r>
            <a:r>
              <a:rPr lang="es-CO" sz="2100" dirty="0">
                <a:latin typeface="+mj-lt"/>
              </a:rPr>
              <a:t> y sus </a:t>
            </a:r>
            <a:r>
              <a:rPr lang="es-CO" sz="2100" b="1" dirty="0">
                <a:latin typeface="+mj-lt"/>
              </a:rPr>
              <a:t>opiniones</a:t>
            </a:r>
            <a:r>
              <a:rPr lang="es-CO" sz="2100" dirty="0">
                <a:latin typeface="+mj-lt"/>
              </a:rPr>
              <a:t> y </a:t>
            </a:r>
            <a:r>
              <a:rPr lang="es-CO" sz="2100" b="1" dirty="0">
                <a:latin typeface="+mj-lt"/>
              </a:rPr>
              <a:t>percepciones</a:t>
            </a:r>
            <a:r>
              <a:rPr lang="es-CO" sz="2100" dirty="0">
                <a:latin typeface="+mj-lt"/>
              </a:rPr>
              <a:t> sobre el </a:t>
            </a:r>
            <a:r>
              <a:rPr lang="es-CO" sz="2100" b="1" dirty="0">
                <a:latin typeface="+mj-lt"/>
              </a:rPr>
              <a:t>aporte social del sector religioso</a:t>
            </a:r>
            <a:r>
              <a:rPr lang="es-CO" sz="2100" dirty="0">
                <a:latin typeface="+mj-lt"/>
              </a:rPr>
              <a:t>.</a:t>
            </a:r>
            <a:endParaRPr lang="es-CO" sz="2100" dirty="0">
              <a:latin typeface="+mj-lt"/>
              <a:cs typeface="Calibri Light"/>
            </a:endParaRPr>
          </a:p>
          <a:p>
            <a:pPr marL="342900" indent="-342900" algn="just">
              <a:buAutoNum type="arabicPeriod"/>
            </a:pPr>
            <a:r>
              <a:rPr lang="es-CO" sz="2100" dirty="0">
                <a:latin typeface="+mj-lt"/>
              </a:rPr>
              <a:t>De forma conjunta entre los asistentes y el equipo de la subdirección </a:t>
            </a:r>
            <a:r>
              <a:rPr lang="es-CO" sz="2100" b="1" dirty="0">
                <a:latin typeface="+mj-lt"/>
              </a:rPr>
              <a:t>se diligenció el formato de grupo focal</a:t>
            </a:r>
            <a:r>
              <a:rPr lang="es-CO" sz="2100" dirty="0">
                <a:latin typeface="+mj-lt"/>
              </a:rPr>
              <a:t> que precisó </a:t>
            </a:r>
            <a:r>
              <a:rPr lang="es-CO" sz="2100" b="1" dirty="0">
                <a:latin typeface="+mj-lt"/>
              </a:rPr>
              <a:t>describir</a:t>
            </a:r>
            <a:r>
              <a:rPr lang="es-CO" sz="2100" dirty="0">
                <a:latin typeface="+mj-lt"/>
              </a:rPr>
              <a:t> la </a:t>
            </a:r>
            <a:r>
              <a:rPr lang="es-CO" sz="2100" b="1" dirty="0">
                <a:latin typeface="+mj-lt"/>
              </a:rPr>
              <a:t>naturaleza</a:t>
            </a:r>
            <a:r>
              <a:rPr lang="es-CO" sz="2100" dirty="0">
                <a:latin typeface="+mj-lt"/>
              </a:rPr>
              <a:t> y </a:t>
            </a:r>
            <a:r>
              <a:rPr lang="es-CO" sz="2100" b="1" dirty="0">
                <a:latin typeface="+mj-lt"/>
              </a:rPr>
              <a:t>acciones</a:t>
            </a:r>
            <a:r>
              <a:rPr lang="es-CO" sz="2100" dirty="0">
                <a:latin typeface="+mj-lt"/>
              </a:rPr>
              <a:t> entendidas como </a:t>
            </a:r>
            <a:r>
              <a:rPr lang="es-CO" sz="2100" b="1" dirty="0">
                <a:latin typeface="+mj-lt"/>
              </a:rPr>
              <a:t>aporte social</a:t>
            </a:r>
            <a:r>
              <a:rPr lang="es-CO" sz="2100" dirty="0">
                <a:latin typeface="+mj-lt"/>
              </a:rPr>
              <a:t>.</a:t>
            </a:r>
            <a:endParaRPr lang="es-CO" sz="2100" dirty="0">
              <a:latin typeface="+mj-lt"/>
              <a:cs typeface="Calibri Ligh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7D9800-F51A-44E5-99E9-6CF7F014C59B}"/>
              </a:ext>
            </a:extLst>
          </p:cNvPr>
          <p:cNvSpPr txBox="1"/>
          <p:nvPr/>
        </p:nvSpPr>
        <p:spPr>
          <a:xfrm>
            <a:off x="1031444" y="4206196"/>
            <a:ext cx="9576429" cy="23544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O" sz="2100" dirty="0">
                <a:latin typeface="+mj-lt"/>
              </a:rPr>
              <a:t>En el formato diseñado se contemplaron </a:t>
            </a:r>
            <a:r>
              <a:rPr lang="es-CO" sz="2100" b="1" dirty="0">
                <a:latin typeface="+mj-lt"/>
              </a:rPr>
              <a:t>tres categorías </a:t>
            </a:r>
            <a:r>
              <a:rPr lang="es-CO" sz="2100" dirty="0">
                <a:latin typeface="+mj-lt"/>
              </a:rPr>
              <a:t>principales: categoría</a:t>
            </a:r>
            <a:r>
              <a:rPr lang="es-CO" sz="2100" b="1" dirty="0">
                <a:latin typeface="+mj-lt"/>
              </a:rPr>
              <a:t> social, </a:t>
            </a:r>
            <a:r>
              <a:rPr lang="es-CO" sz="2100" dirty="0">
                <a:latin typeface="+mj-lt"/>
              </a:rPr>
              <a:t>categoría</a:t>
            </a:r>
            <a:r>
              <a:rPr lang="es-CO" sz="2100" b="1" dirty="0">
                <a:latin typeface="+mj-lt"/>
              </a:rPr>
              <a:t> empleabilidad </a:t>
            </a:r>
            <a:r>
              <a:rPr lang="es-CO" sz="2100" dirty="0">
                <a:latin typeface="+mj-lt"/>
              </a:rPr>
              <a:t>y categoría </a:t>
            </a:r>
            <a:r>
              <a:rPr lang="es-CO" sz="2100" b="1" dirty="0">
                <a:latin typeface="+mj-lt"/>
              </a:rPr>
              <a:t>psicoespiritual</a:t>
            </a:r>
            <a:r>
              <a:rPr lang="es-CO" sz="2100" dirty="0">
                <a:latin typeface="+mj-lt"/>
              </a:rPr>
              <a:t>, cada una con </a:t>
            </a:r>
            <a:r>
              <a:rPr lang="es-CO" sz="2100" b="1" dirty="0">
                <a:latin typeface="+mj-lt"/>
              </a:rPr>
              <a:t>subcategorías</a:t>
            </a:r>
            <a:r>
              <a:rPr lang="es-CO" sz="2100" dirty="0">
                <a:latin typeface="+mj-lt"/>
              </a:rPr>
              <a:t> que apuntaron a </a:t>
            </a:r>
            <a:r>
              <a:rPr lang="es-CO" sz="2100" b="1" dirty="0">
                <a:latin typeface="+mj-lt"/>
              </a:rPr>
              <a:t>describir en cifras </a:t>
            </a:r>
            <a:r>
              <a:rPr lang="es-CO" sz="2100" dirty="0">
                <a:latin typeface="+mj-lt"/>
              </a:rPr>
              <a:t>, en la medida de lo posible, los </a:t>
            </a:r>
            <a:r>
              <a:rPr lang="es-CO" sz="2100" b="1" dirty="0">
                <a:latin typeface="+mj-lt"/>
              </a:rPr>
              <a:t>aportes mensuales </a:t>
            </a:r>
            <a:r>
              <a:rPr lang="es-CO" sz="2100" dirty="0">
                <a:latin typeface="+mj-lt"/>
              </a:rPr>
              <a:t>de cada entidad religiosa y organización </a:t>
            </a:r>
            <a:r>
              <a:rPr lang="es-CO" sz="2100" b="1" dirty="0">
                <a:latin typeface="+mj-lt"/>
              </a:rPr>
              <a:t>del sector religioso</a:t>
            </a:r>
            <a:r>
              <a:rPr lang="es-CO" sz="2100" dirty="0">
                <a:latin typeface="+mj-lt"/>
              </a:rPr>
              <a:t>; Se realizaron </a:t>
            </a:r>
            <a:r>
              <a:rPr lang="es-CO" sz="2100" b="1" dirty="0">
                <a:latin typeface="+mj-lt"/>
              </a:rPr>
              <a:t>17 jornadas de grupos focales</a:t>
            </a:r>
            <a:r>
              <a:rPr lang="es-CO" sz="2100" dirty="0">
                <a:latin typeface="+mj-lt"/>
              </a:rPr>
              <a:t> incluido el comité Distrital y se estima la participación de </a:t>
            </a:r>
            <a:r>
              <a:rPr lang="es-CO" sz="2100" b="1" dirty="0">
                <a:latin typeface="+mj-lt"/>
              </a:rPr>
              <a:t>83 entidades religiosas </a:t>
            </a:r>
            <a:r>
              <a:rPr lang="es-CO" sz="2100" dirty="0">
                <a:latin typeface="+mj-lt"/>
              </a:rPr>
              <a:t>y alrededor de </a:t>
            </a:r>
            <a:r>
              <a:rPr lang="es-CO" sz="2100" b="1" dirty="0">
                <a:latin typeface="+mj-lt"/>
              </a:rPr>
              <a:t>147 asistentes</a:t>
            </a:r>
            <a:r>
              <a:rPr lang="es-CO" sz="2100" dirty="0">
                <a:latin typeface="+mj-lt"/>
              </a:rPr>
              <a:t>, que representan aproximadamente </a:t>
            </a:r>
            <a:r>
              <a:rPr lang="es-CO" sz="2100" b="1" dirty="0">
                <a:latin typeface="+mj-lt"/>
              </a:rPr>
              <a:t>1053 lugares de culto en Bogotá</a:t>
            </a:r>
            <a:r>
              <a:rPr lang="es-CO" sz="2100" dirty="0">
                <a:latin typeface="+mj-lt"/>
              </a:rPr>
              <a:t>.</a:t>
            </a:r>
            <a:endParaRPr lang="es-E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69488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EB4104526A864C946D0BAA81374C40" ma:contentTypeVersion="11" ma:contentTypeDescription="Crear nuevo documento." ma:contentTypeScope="" ma:versionID="2c4a329add3a798a395b984afe732cde">
  <xsd:schema xmlns:xsd="http://www.w3.org/2001/XMLSchema" xmlns:xs="http://www.w3.org/2001/XMLSchema" xmlns:p="http://schemas.microsoft.com/office/2006/metadata/properties" xmlns:ns3="36985065-0bc4-479e-ab2b-6381272006b9" xmlns:ns4="3290c76a-daa5-4924-b66c-4e9f4f72189d" targetNamespace="http://schemas.microsoft.com/office/2006/metadata/properties" ma:root="true" ma:fieldsID="366399a7c98b2b598cc9a7cc1678b558" ns3:_="" ns4:_="">
    <xsd:import namespace="36985065-0bc4-479e-ab2b-6381272006b9"/>
    <xsd:import namespace="3290c76a-daa5-4924-b66c-4e9f4f7218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85065-0bc4-479e-ab2b-6381272006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0c76a-daa5-4924-b66c-4e9f4f72189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A3F647-B426-49CD-BAAC-EA649CC3CD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985065-0bc4-479e-ab2b-6381272006b9"/>
    <ds:schemaRef ds:uri="3290c76a-daa5-4924-b66c-4e9f4f7218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0A188A-E8B3-49E0-AC9E-5E2421F643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ED1E01-B10D-47A2-84B2-0D353F8846DA}">
  <ds:schemaRefs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36985065-0bc4-479e-ab2b-6381272006b9"/>
    <ds:schemaRef ds:uri="3290c76a-daa5-4924-b66c-4e9f4f72189d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1696</Words>
  <Application>Microsoft Office PowerPoint</Application>
  <PresentationFormat>Panorámica</PresentationFormat>
  <Paragraphs>161</Paragraphs>
  <Slides>32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Amasis MT Pro Black</vt:lpstr>
      <vt:lpstr>Arial</vt:lpstr>
      <vt:lpstr>Arial Narrow</vt:lpstr>
      <vt:lpstr>Berlin Sans FB</vt:lpstr>
      <vt:lpstr>Berlin Sans FB Demi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Visitas y georreferenciación de lugares de culto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Maicol Andres Quiroga Barrantes</cp:lastModifiedBy>
  <cp:revision>534</cp:revision>
  <dcterms:created xsi:type="dcterms:W3CDTF">2020-01-14T13:48:49Z</dcterms:created>
  <dcterms:modified xsi:type="dcterms:W3CDTF">2022-07-07T17:54:16Z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0x01010090EB4104526A864C946D0BAA81374C40</vt:lpwstr>
  </property>
</Properties>
</file>